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68" r:id="rId3"/>
    <p:sldId id="257" r:id="rId4"/>
    <p:sldId id="259" r:id="rId5"/>
    <p:sldId id="258" r:id="rId6"/>
    <p:sldId id="260" r:id="rId7"/>
    <p:sldId id="261" r:id="rId8"/>
    <p:sldId id="263" r:id="rId9"/>
    <p:sldId id="262" r:id="rId10"/>
    <p:sldId id="269" r:id="rId11"/>
    <p:sldId id="264" r:id="rId12"/>
    <p:sldId id="265" r:id="rId13"/>
    <p:sldId id="270" r:id="rId14"/>
    <p:sldId id="271" r:id="rId15"/>
    <p:sldId id="272" r:id="rId16"/>
    <p:sldId id="273" r:id="rId17"/>
    <p:sldId id="274" r:id="rId18"/>
    <p:sldId id="267" r:id="rId19"/>
    <p:sldId id="275" r:id="rId20"/>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17" name="Footer Placeholder 16"/>
          <p:cNvSpPr>
            <a:spLocks noGrp="1"/>
          </p:cNvSpPr>
          <p:nvPr>
            <p:ph type="ftr" sz="quarter" idx="11"/>
          </p:nvPr>
        </p:nvSpPr>
        <p:spPr/>
        <p:txBody>
          <a:bodyPr/>
          <a:lstStyle/>
          <a:p>
            <a:endParaRPr lang="sr-Latn-CS"/>
          </a:p>
        </p:txBody>
      </p:sp>
      <p:sp>
        <p:nvSpPr>
          <p:cNvPr id="29" name="Slide Number Placeholder 28"/>
          <p:cNvSpPr>
            <a:spLocks noGrp="1"/>
          </p:cNvSpPr>
          <p:nvPr>
            <p:ph type="sldNum" sz="quarter" idx="12"/>
          </p:nvPr>
        </p:nvSpPr>
        <p:spPr/>
        <p:txBody>
          <a:bodyPr/>
          <a:lstStyle/>
          <a:p>
            <a:fld id="{54DFFADB-1E69-4968-BAE0-0FC409A138C9}" type="slidenum">
              <a:rPr lang="sr-Latn-CS" smtClean="0"/>
              <a:t>‹#›</a:t>
            </a:fld>
            <a:endParaRPr lang="sr-Latn-C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54DFFADB-1E69-4968-BAE0-0FC409A138C9}" type="slidenum">
              <a:rPr lang="sr-Latn-CS" smtClean="0"/>
              <a:t>‹#›</a:t>
            </a:fld>
            <a:endParaRPr lang="sr-Latn-C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54DFFADB-1E69-4968-BAE0-0FC409A138C9}" type="slidenum">
              <a:rPr lang="sr-Latn-CS" smtClean="0"/>
              <a:t>‹#›</a:t>
            </a:fld>
            <a:endParaRPr lang="sr-Latn-C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sr-Latn-CS"/>
          </a:p>
        </p:txBody>
      </p:sp>
      <p:sp>
        <p:nvSpPr>
          <p:cNvPr id="3" name="Text Placeholder 2"/>
          <p:cNvSpPr>
            <a:spLocks noGrp="1"/>
          </p:cNvSpPr>
          <p:nvPr>
            <p:ph type="body" sz="half" idx="1"/>
          </p:nvPr>
        </p:nvSpPr>
        <p:spPr>
          <a:xfrm>
            <a:off x="11699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5132388" y="19462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Rectangle 35"/>
          <p:cNvSpPr>
            <a:spLocks noGrp="1" noChangeArrowheads="1"/>
          </p:cNvSpPr>
          <p:nvPr>
            <p:ph type="dt" sz="half" idx="10"/>
          </p:nvPr>
        </p:nvSpPr>
        <p:spPr>
          <a:ln/>
        </p:spPr>
        <p:txBody>
          <a:bodyPr/>
          <a:lstStyle>
            <a:lvl1pPr>
              <a:defRPr/>
            </a:lvl1pPr>
          </a:lstStyle>
          <a:p>
            <a:pPr>
              <a:defRPr/>
            </a:pPr>
            <a:endParaRPr lang="sl-SI"/>
          </a:p>
        </p:txBody>
      </p:sp>
      <p:sp>
        <p:nvSpPr>
          <p:cNvPr id="6" name="Rectangle 36"/>
          <p:cNvSpPr>
            <a:spLocks noGrp="1" noChangeArrowheads="1"/>
          </p:cNvSpPr>
          <p:nvPr>
            <p:ph type="ftr" sz="quarter" idx="11"/>
          </p:nvPr>
        </p:nvSpPr>
        <p:spPr>
          <a:ln/>
        </p:spPr>
        <p:txBody>
          <a:bodyPr/>
          <a:lstStyle>
            <a:lvl1pPr>
              <a:defRPr/>
            </a:lvl1pPr>
          </a:lstStyle>
          <a:p>
            <a:pPr>
              <a:defRPr/>
            </a:pPr>
            <a:endParaRPr lang="sl-SI"/>
          </a:p>
        </p:txBody>
      </p:sp>
      <p:sp>
        <p:nvSpPr>
          <p:cNvPr id="7" name="Rectangle 37"/>
          <p:cNvSpPr>
            <a:spLocks noGrp="1" noChangeArrowheads="1"/>
          </p:cNvSpPr>
          <p:nvPr>
            <p:ph type="sldNum" sz="quarter" idx="12"/>
          </p:nvPr>
        </p:nvSpPr>
        <p:spPr>
          <a:ln/>
        </p:spPr>
        <p:txBody>
          <a:bodyPr/>
          <a:lstStyle>
            <a:lvl1pPr>
              <a:defRPr/>
            </a:lvl1pPr>
          </a:lstStyle>
          <a:p>
            <a:pPr>
              <a:defRPr/>
            </a:pPr>
            <a:fld id="{99AC3AE9-57AC-4E40-90B5-2F197E0DE3E3}" type="slidenum">
              <a:rPr lang="sl-SI"/>
              <a:pPr>
                <a:defRPr/>
              </a:pPr>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p:txBody>
          <a:bodyPr/>
          <a:lstStyle/>
          <a:p>
            <a:fld id="{54DFFADB-1E69-4968-BAE0-0FC409A138C9}" type="slidenum">
              <a:rPr lang="sr-Latn-CS" smtClean="0"/>
              <a:t>‹#›</a:t>
            </a:fld>
            <a:endParaRPr lang="sr-Latn-C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5" name="Footer Placeholder 4"/>
          <p:cNvSpPr>
            <a:spLocks noGrp="1"/>
          </p:cNvSpPr>
          <p:nvPr>
            <p:ph type="ftr" sz="quarter" idx="11"/>
          </p:nvPr>
        </p:nvSpPr>
        <p:spPr/>
        <p:txBody>
          <a:bodyPr/>
          <a:lstStyle/>
          <a:p>
            <a:endParaRPr lang="sr-Latn-CS"/>
          </a:p>
        </p:txBody>
      </p:sp>
      <p:sp>
        <p:nvSpPr>
          <p:cNvPr id="6" name="Slide Number Placeholder 5"/>
          <p:cNvSpPr>
            <a:spLocks noGrp="1"/>
          </p:cNvSpPr>
          <p:nvPr>
            <p:ph type="sldNum" sz="quarter" idx="12"/>
          </p:nvPr>
        </p:nvSpPr>
        <p:spPr>
          <a:xfrm>
            <a:off x="7924800" y="6416675"/>
            <a:ext cx="762000" cy="365125"/>
          </a:xfrm>
        </p:spPr>
        <p:txBody>
          <a:bodyPr/>
          <a:lstStyle/>
          <a:p>
            <a:fld id="{54DFFADB-1E69-4968-BAE0-0FC409A138C9}" type="slidenum">
              <a:rPr lang="sr-Latn-CS" smtClean="0"/>
              <a:t>‹#›</a:t>
            </a:fld>
            <a:endParaRPr lang="sr-Latn-C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54DFFADB-1E69-4968-BAE0-0FC409A138C9}" type="slidenum">
              <a:rPr lang="sr-Latn-CS" smtClean="0"/>
              <a:t>‹#›</a:t>
            </a:fld>
            <a:endParaRPr lang="sr-Latn-C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8" name="Footer Placeholder 7"/>
          <p:cNvSpPr>
            <a:spLocks noGrp="1"/>
          </p:cNvSpPr>
          <p:nvPr>
            <p:ph type="ftr" sz="quarter" idx="11"/>
          </p:nvPr>
        </p:nvSpPr>
        <p:spPr/>
        <p:txBody>
          <a:bodyPr/>
          <a:lstStyle/>
          <a:p>
            <a:endParaRPr lang="sr-Latn-CS"/>
          </a:p>
        </p:txBody>
      </p:sp>
      <p:sp>
        <p:nvSpPr>
          <p:cNvPr id="9" name="Slide Number Placeholder 8"/>
          <p:cNvSpPr>
            <a:spLocks noGrp="1"/>
          </p:cNvSpPr>
          <p:nvPr>
            <p:ph type="sldNum" sz="quarter" idx="12"/>
          </p:nvPr>
        </p:nvSpPr>
        <p:spPr/>
        <p:txBody>
          <a:bodyPr/>
          <a:lstStyle/>
          <a:p>
            <a:fld id="{54DFFADB-1E69-4968-BAE0-0FC409A138C9}" type="slidenum">
              <a:rPr lang="sr-Latn-CS" smtClean="0"/>
              <a:t>‹#›</a:t>
            </a:fld>
            <a:endParaRPr lang="sr-Latn-C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4" name="Footer Placeholder 3"/>
          <p:cNvSpPr>
            <a:spLocks noGrp="1"/>
          </p:cNvSpPr>
          <p:nvPr>
            <p:ph type="ftr" sz="quarter" idx="11"/>
          </p:nvPr>
        </p:nvSpPr>
        <p:spPr/>
        <p:txBody>
          <a:bodyPr/>
          <a:lstStyle/>
          <a:p>
            <a:endParaRPr lang="sr-Latn-CS"/>
          </a:p>
        </p:txBody>
      </p:sp>
      <p:sp>
        <p:nvSpPr>
          <p:cNvPr id="5" name="Slide Number Placeholder 4"/>
          <p:cNvSpPr>
            <a:spLocks noGrp="1"/>
          </p:cNvSpPr>
          <p:nvPr>
            <p:ph type="sldNum" sz="quarter" idx="12"/>
          </p:nvPr>
        </p:nvSpPr>
        <p:spPr/>
        <p:txBody>
          <a:bodyPr/>
          <a:lstStyle/>
          <a:p>
            <a:fld id="{54DFFADB-1E69-4968-BAE0-0FC409A138C9}" type="slidenum">
              <a:rPr lang="sr-Latn-CS" smtClean="0"/>
              <a:t>‹#›</a:t>
            </a:fld>
            <a:endParaRPr lang="sr-Latn-C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3" name="Footer Placeholder 2"/>
          <p:cNvSpPr>
            <a:spLocks noGrp="1"/>
          </p:cNvSpPr>
          <p:nvPr>
            <p:ph type="ftr" sz="quarter" idx="11"/>
          </p:nvPr>
        </p:nvSpPr>
        <p:spPr/>
        <p:txBody>
          <a:bodyPr/>
          <a:lstStyle/>
          <a:p>
            <a:endParaRPr lang="sr-Latn-CS"/>
          </a:p>
        </p:txBody>
      </p:sp>
      <p:sp>
        <p:nvSpPr>
          <p:cNvPr id="4" name="Slide Number Placeholder 3"/>
          <p:cNvSpPr>
            <a:spLocks noGrp="1"/>
          </p:cNvSpPr>
          <p:nvPr>
            <p:ph type="sldNum" sz="quarter" idx="12"/>
          </p:nvPr>
        </p:nvSpPr>
        <p:spPr/>
        <p:txBody>
          <a:bodyPr/>
          <a:lstStyle/>
          <a:p>
            <a:fld id="{54DFFADB-1E69-4968-BAE0-0FC409A138C9}" type="slidenum">
              <a:rPr lang="sr-Latn-CS" smtClean="0"/>
              <a:t>‹#›</a:t>
            </a:fld>
            <a:endParaRPr lang="sr-Latn-C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54DFFADB-1E69-4968-BAE0-0FC409A138C9}" type="slidenum">
              <a:rPr lang="sr-Latn-CS" smtClean="0"/>
              <a:t>‹#›</a:t>
            </a:fld>
            <a:endParaRPr lang="sr-Latn-C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98F67B5-F76B-4627-88FC-E1758A0A4D85}" type="datetimeFigureOut">
              <a:rPr lang="sr-Latn-CS" smtClean="0"/>
              <a:t>22.5.2012</a:t>
            </a:fld>
            <a:endParaRPr lang="sr-Latn-CS"/>
          </a:p>
        </p:txBody>
      </p:sp>
      <p:sp>
        <p:nvSpPr>
          <p:cNvPr id="6" name="Footer Placeholder 5"/>
          <p:cNvSpPr>
            <a:spLocks noGrp="1"/>
          </p:cNvSpPr>
          <p:nvPr>
            <p:ph type="ftr" sz="quarter" idx="11"/>
          </p:nvPr>
        </p:nvSpPr>
        <p:spPr/>
        <p:txBody>
          <a:bodyPr/>
          <a:lstStyle/>
          <a:p>
            <a:endParaRPr lang="sr-Latn-CS"/>
          </a:p>
        </p:txBody>
      </p:sp>
      <p:sp>
        <p:nvSpPr>
          <p:cNvPr id="7" name="Slide Number Placeholder 6"/>
          <p:cNvSpPr>
            <a:spLocks noGrp="1"/>
          </p:cNvSpPr>
          <p:nvPr>
            <p:ph type="sldNum" sz="quarter" idx="12"/>
          </p:nvPr>
        </p:nvSpPr>
        <p:spPr/>
        <p:txBody>
          <a:bodyPr/>
          <a:lstStyle/>
          <a:p>
            <a:fld id="{54DFFADB-1E69-4968-BAE0-0FC409A138C9}" type="slidenum">
              <a:rPr lang="sr-Latn-CS" smtClean="0"/>
              <a:t>‹#›</a:t>
            </a:fld>
            <a:endParaRPr lang="sr-Latn-C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C98F67B5-F76B-4627-88FC-E1758A0A4D85}" type="datetimeFigureOut">
              <a:rPr lang="sr-Latn-CS" smtClean="0"/>
              <a:t>22.5.2012</a:t>
            </a:fld>
            <a:endParaRPr lang="sr-Latn-C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sr-Latn-C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4DFFADB-1E69-4968-BAE0-0FC409A138C9}" type="slidenum">
              <a:rPr lang="sr-Latn-CS" smtClean="0"/>
              <a:t>‹#›</a:t>
            </a:fld>
            <a:endParaRPr lang="sr-Latn-C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7.png"/><Relationship Id="rId7"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facebook.com/media/set/?set=a.437599736250565.106171.193344124009462&amp;type=3" TargetMode="External"/><Relationship Id="rId2" Type="http://schemas.openxmlformats.org/officeDocument/2006/relationships/hyperlink" Target="http://www.youtube.com/watch?v=cbxG6zI4OAg&amp;feature=youtu.be"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reFk1mXpYDA" TargetMode="External"/><Relationship Id="rId2" Type="http://schemas.openxmlformats.org/officeDocument/2006/relationships/hyperlink" Target="http://www.youtube.com/watch?v=mT91tyN8i_M" TargetMode="Externa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sr-Latn-CS" dirty="0" smtClean="0"/>
              <a:t>RUBIKON 2012, </a:t>
            </a:r>
            <a:br>
              <a:rPr lang="sr-Latn-CS" dirty="0" smtClean="0"/>
            </a:br>
            <a:r>
              <a:rPr lang="sr-Latn-CS" sz="3600" dirty="0" smtClean="0"/>
              <a:t>tekmovanje študentov prava v predstavitvi sodb ESČP</a:t>
            </a:r>
            <a:endParaRPr lang="sr-Latn-CS" sz="3600" dirty="0"/>
          </a:p>
        </p:txBody>
      </p:sp>
      <p:sp>
        <p:nvSpPr>
          <p:cNvPr id="3" name="Subtitle 2"/>
          <p:cNvSpPr>
            <a:spLocks noGrp="1"/>
          </p:cNvSpPr>
          <p:nvPr>
            <p:ph type="subTitle" idx="1"/>
          </p:nvPr>
        </p:nvSpPr>
        <p:spPr/>
        <p:txBody>
          <a:bodyPr/>
          <a:lstStyle/>
          <a:p>
            <a:r>
              <a:rPr lang="sr-Latn-CS" dirty="0" smtClean="0"/>
              <a:t>Pravna fakulteta v Ljubljani, </a:t>
            </a:r>
          </a:p>
          <a:p>
            <a:r>
              <a:rPr lang="sr-Latn-CS" dirty="0" smtClean="0"/>
              <a:t>17. maj 2012</a:t>
            </a:r>
            <a:endParaRPr lang="sr-Latn-C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cstate="print"/>
          <a:srcRect/>
          <a:stretch>
            <a:fillRect/>
          </a:stretch>
        </p:blipFill>
        <p:spPr bwMode="auto">
          <a:xfrm>
            <a:off x="2987824" y="2132856"/>
            <a:ext cx="4067944" cy="3051354"/>
          </a:xfrm>
          <a:prstGeom prst="rect">
            <a:avLst/>
          </a:prstGeom>
          <a:noFill/>
          <a:ln w="9525">
            <a:noFill/>
            <a:miter lim="800000"/>
            <a:headEnd/>
            <a:tailEnd/>
          </a:ln>
        </p:spPr>
      </p:pic>
      <p:pic>
        <p:nvPicPr>
          <p:cNvPr id="5" name="Picture 5"/>
          <p:cNvPicPr preferRelativeResize="0">
            <a:picLocks noChangeAspect="1" noChangeArrowheads="1"/>
          </p:cNvPicPr>
          <p:nvPr/>
        </p:nvPicPr>
        <p:blipFill>
          <a:blip r:embed="rId3" cstate="print"/>
          <a:srcRect/>
          <a:stretch>
            <a:fillRect/>
          </a:stretch>
        </p:blipFill>
        <p:spPr bwMode="auto">
          <a:xfrm>
            <a:off x="6012160" y="908720"/>
            <a:ext cx="3131840" cy="5262316"/>
          </a:xfrm>
          <a:prstGeom prst="rect">
            <a:avLst/>
          </a:prstGeom>
          <a:noFill/>
          <a:ln w="9525">
            <a:noFill/>
            <a:miter lim="800000"/>
            <a:headEnd/>
            <a:tailEnd/>
          </a:ln>
        </p:spPr>
      </p:pic>
      <p:pic>
        <p:nvPicPr>
          <p:cNvPr id="40969" name="Picture 9" descr="http://www.pf.uni-lj.si/images/iman/rubikon_1.jpg"/>
          <p:cNvPicPr>
            <a:picLocks noChangeAspect="1" noChangeArrowheads="1"/>
          </p:cNvPicPr>
          <p:nvPr/>
        </p:nvPicPr>
        <p:blipFill>
          <a:blip r:embed="rId4" cstate="print"/>
          <a:srcRect/>
          <a:stretch>
            <a:fillRect/>
          </a:stretch>
        </p:blipFill>
        <p:spPr bwMode="auto">
          <a:xfrm>
            <a:off x="5652120" y="4167082"/>
            <a:ext cx="3888432" cy="2916324"/>
          </a:xfrm>
          <a:prstGeom prst="rect">
            <a:avLst/>
          </a:prstGeom>
          <a:noFill/>
        </p:spPr>
      </p:pic>
      <p:sp>
        <p:nvSpPr>
          <p:cNvPr id="2" name="Title 1"/>
          <p:cNvSpPr>
            <a:spLocks noGrp="1"/>
          </p:cNvSpPr>
          <p:nvPr>
            <p:ph type="title"/>
          </p:nvPr>
        </p:nvSpPr>
        <p:spPr>
          <a:xfrm>
            <a:off x="395536" y="116632"/>
            <a:ext cx="8363272" cy="1714202"/>
          </a:xfrm>
        </p:spPr>
        <p:txBody>
          <a:bodyPr>
            <a:normAutofit fontScale="90000"/>
          </a:bodyPr>
          <a:lstStyle/>
          <a:p>
            <a:r>
              <a:rPr lang="sl-SI" sz="2700" dirty="0" smtClean="0"/>
              <a:t>Doslej so na tekmovanjih Rubikon zmagale: </a:t>
            </a:r>
            <a:r>
              <a:rPr lang="sl-SI" sz="2700" dirty="0" smtClean="0"/>
              <a:t/>
            </a:r>
            <a:br>
              <a:rPr lang="sl-SI" sz="2700" dirty="0" smtClean="0"/>
            </a:br>
            <a:r>
              <a:rPr lang="sl-SI" sz="2700" dirty="0" smtClean="0"/>
              <a:t>Nina </a:t>
            </a:r>
            <a:r>
              <a:rPr lang="sl-SI" sz="2700" dirty="0" smtClean="0"/>
              <a:t>Scortegagna (2006), Staša Nunič (2007), Nina Zupan (2008), Ana Kastelec (2009), Sanda Šabić (</a:t>
            </a:r>
            <a:r>
              <a:rPr lang="sl-SI" sz="2700" dirty="0" smtClean="0"/>
              <a:t>2010) in Marjana Trebižan (2011).  </a:t>
            </a:r>
            <a:r>
              <a:rPr lang="sl-SI" dirty="0" smtClean="0"/>
              <a:t/>
            </a:r>
            <a:br>
              <a:rPr lang="sl-SI" dirty="0" smtClean="0"/>
            </a:br>
            <a:endParaRPr lang="sr-Latn-CS" dirty="0"/>
          </a:p>
        </p:txBody>
      </p:sp>
      <p:pic>
        <p:nvPicPr>
          <p:cNvPr id="3" name="Picture 5" descr="rubikon 010"/>
          <p:cNvPicPr>
            <a:picLocks noChangeAspect="1" noChangeArrowheads="1"/>
          </p:cNvPicPr>
          <p:nvPr/>
        </p:nvPicPr>
        <p:blipFill>
          <a:blip r:embed="rId5" cstate="print"/>
          <a:srcRect/>
          <a:stretch>
            <a:fillRect/>
          </a:stretch>
        </p:blipFill>
        <p:spPr bwMode="auto">
          <a:xfrm>
            <a:off x="0" y="2132856"/>
            <a:ext cx="2974419" cy="2592288"/>
          </a:xfrm>
          <a:prstGeom prst="rect">
            <a:avLst/>
          </a:prstGeom>
          <a:noFill/>
          <a:ln w="9525">
            <a:noFill/>
            <a:miter lim="800000"/>
            <a:headEnd/>
            <a:tailEnd/>
          </a:ln>
        </p:spPr>
      </p:pic>
      <p:sp>
        <p:nvSpPr>
          <p:cNvPr id="40962" name="AutoShape 2" descr="data:image/jpeg;base64,/9j/4AAQSkZJRgABAQAAAQABAAD/2wCEAAkGBhQRDxUSExIVFRQVGBgPFxYVFBUUFxQUFBUYFBUVFRQXGyYeFxkkGRQUHy8gIycpLCwsFR4xNTAqNSYrLCkBCQoKDQsOGg8OGiwkHiQsLDIsKSwsLCw1KSksKSkqKSwpKSwpLCwsKSopLCwpKSwpKSkpKSkpKSwpKSkpKSkpKf/AABEIAEAAcAMBIgACEQEDEQH/xAAbAAACAgMBAAAAAAAAAAAAAAAABQYHAQIEA//EADoQAAECAgYGCAUCBwAAAAAAAAEAAgMRBAUSITFRBkFxkqHREyIyUlNhscEUYnKBkTNCFiMkNHOy8P/EABkBAAIDAQAAAAAAAAAAAAAAAAIDAAEEBf/EACIRAAIBAwMFAQAAAAAAAAAAAAABAgMREhQxYQQTIUFRIv/aAAwDAQACEQMRAD8ArMAnNEjkeK3oP6rdquChVczo29RuA/aMtiqnTzBq1u2U6AcjxWZHI8VdYq5nhs3G8kGrmeGzcbyTtPyI1i+FKWHZHishrsirk+Bv/Qh7eryXtDq5hF8JgOVlp4yU0/JNYvhS1h2RQYTsirqNXM8Nm63ktHVezw2breSrT8k1i+FMGE6cpFBYf+I5qSaewQ2lsAAA6LUAP3uyUJiYnakyp4uw+FXIY2T5bw5osny3hzSshCHEbkM7JzG8OaLJzG8EsQpiTIbVd+sz6grsgsIY2UsBqOWtUpVg/nw/rb6q9IbrLRcfsDktFD2Yesex4Oj5ObPzDvZbdMflnr7Q9l0/ENszvN05BpmZCcguOFpJR3NLrciMWuEnbJFaW0tzCot7G3xBx6ks5n76lmHGJMhYnLM8l2NpTCAbVxFoXHA4IFIZ3giBucNJjOhsc94aGtBcTaOAE8lBn6aR4pL4boUJszZa5touA1uM/RSTTymj4F4a4TcWsuyJv9FW1GpjbA7OFkzF5GSyV6jj4R0ekoxmryPbSOtviYrHkAOEOw4DC0HOvHkRJRUpvFMy9wEhZu2XpOlXurscoqLaQIQhUMMIQhQg5qgf1EL62+oV8iYwaTsI91RNS/3UH/Iz/YK/GxW94fkJ9D2Y+sXlGrIp7juHNR7Supg+C+MyG5sRotEylbaMZjWdak7XjMflbOAIkbwbinySkjHCTg7inRmuW0mA0z67QGvHmBIHYRJJdJNPGQpw4Env1vxa3Z3jwSWsKhpVGpT20aHFcxwNhzBg1+LHHASmVE6bQokGK6FGaWvEpic7jeL9az9ySVjZGhCUsrnVWlbxqTc+I5+uR7I+2C4oVWlg1FZhRiDIFZFOOtIavubY/lWR4Q4cwQ4XdnaEoptGsOu7JvHJP6Y4SEiJkYSkb/VLKe5vRyPa1KkXJCuaEIRAmELKJKEGDMRtTZtLHe4pSIROormpALTKWN94QpsOSTJGKb8/ErdtYHxHbx5qKdL5BAi+QR3YGESYNrR/iv33c14UmPbeHOfM4Tc6ZllMpLVlE6YuEw0NE12Pqix1iWuGGJ91WReC3R1QKMXvk2WeOravZ1SRT3d4LwquCBEBAlcdfsnFoqNloU0jR2KTaFknA9a5c8fRqO/U275wnpcUW/NAERuJopHBkA1wztAcCtP4WpHcG83mpPbKOkKu4OJCIlCe0kFpmLjdNadA7un8FOqxJ6Q3kfcrmtu7zt4qs7F4XP/Z"/>
          <p:cNvSpPr>
            <a:spLocks noChangeAspect="1" noChangeArrowheads="1"/>
          </p:cNvSpPr>
          <p:nvPr/>
        </p:nvSpPr>
        <p:spPr bwMode="auto">
          <a:xfrm>
            <a:off x="63500" y="-298450"/>
            <a:ext cx="1066800" cy="609600"/>
          </a:xfrm>
          <a:prstGeom prst="rect">
            <a:avLst/>
          </a:prstGeom>
          <a:noFill/>
        </p:spPr>
        <p:txBody>
          <a:bodyPr vert="horz" wrap="square" lIns="91440" tIns="45720" rIns="91440" bIns="45720" numCol="1" anchor="t" anchorCtr="0" compatLnSpc="1">
            <a:prstTxWarp prst="textNoShape">
              <a:avLst/>
            </a:prstTxWarp>
          </a:bodyPr>
          <a:lstStyle/>
          <a:p>
            <a:endParaRPr lang="sr-Latn-CS"/>
          </a:p>
        </p:txBody>
      </p:sp>
      <p:pic>
        <p:nvPicPr>
          <p:cNvPr id="40964" name="Picture 4" descr="http://static-1.mojvideo.com/007-rubikon-2009-ana-kastelec/t/ac49cb48b5757f8177f6.jpg"/>
          <p:cNvPicPr>
            <a:picLocks noChangeAspect="1" noChangeArrowheads="1"/>
          </p:cNvPicPr>
          <p:nvPr/>
        </p:nvPicPr>
        <p:blipFill>
          <a:blip r:embed="rId6" cstate="print"/>
          <a:srcRect/>
          <a:stretch>
            <a:fillRect/>
          </a:stretch>
        </p:blipFill>
        <p:spPr bwMode="auto">
          <a:xfrm>
            <a:off x="0" y="5157192"/>
            <a:ext cx="1333500" cy="762000"/>
          </a:xfrm>
          <a:prstGeom prst="rect">
            <a:avLst/>
          </a:prstGeom>
          <a:noFill/>
        </p:spPr>
      </p:pic>
      <p:pic>
        <p:nvPicPr>
          <p:cNvPr id="40966" name="Picture 6" descr="http://www.uni-lj.si/files/ULJ/userfiles/ulj/Aktualno/mala3.jpg"/>
          <p:cNvPicPr>
            <a:picLocks noChangeAspect="1" noChangeArrowheads="1"/>
          </p:cNvPicPr>
          <p:nvPr/>
        </p:nvPicPr>
        <p:blipFill>
          <a:blip r:embed="rId7" cstate="print"/>
          <a:srcRect/>
          <a:stretch>
            <a:fillRect/>
          </a:stretch>
        </p:blipFill>
        <p:spPr bwMode="auto">
          <a:xfrm>
            <a:off x="0" y="4149080"/>
            <a:ext cx="3131840" cy="3131841"/>
          </a:xfrm>
          <a:prstGeom prst="rect">
            <a:avLst/>
          </a:prstGeom>
          <a:noFill/>
        </p:spPr>
      </p:pic>
      <p:pic>
        <p:nvPicPr>
          <p:cNvPr id="40967" name="Picture 7"/>
          <p:cNvPicPr>
            <a:picLocks noChangeAspect="1" noChangeArrowheads="1"/>
          </p:cNvPicPr>
          <p:nvPr/>
        </p:nvPicPr>
        <p:blipFill>
          <a:blip r:embed="rId8" cstate="print"/>
          <a:srcRect/>
          <a:stretch>
            <a:fillRect/>
          </a:stretch>
        </p:blipFill>
        <p:spPr bwMode="auto">
          <a:xfrm>
            <a:off x="3131840" y="4157450"/>
            <a:ext cx="2952328" cy="329551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admin\AppData\Local\Microsoft\Windows\Temporary Internet Files\Content.Outlook\DZ5WDXF7\P1030768.JPG"/>
          <p:cNvPicPr>
            <a:picLocks noChangeAspect="1" noChangeArrowheads="1"/>
          </p:cNvPicPr>
          <p:nvPr/>
        </p:nvPicPr>
        <p:blipFill>
          <a:blip r:embed="rId2" cstate="print"/>
          <a:srcRect/>
          <a:stretch>
            <a:fillRect/>
          </a:stretch>
        </p:blipFill>
        <p:spPr bwMode="auto">
          <a:xfrm>
            <a:off x="899592" y="116632"/>
            <a:ext cx="9144000" cy="6858000"/>
          </a:xfrm>
          <a:prstGeom prst="rect">
            <a:avLst/>
          </a:prstGeom>
          <a:noFill/>
          <a:ln w="9525">
            <a:noFill/>
            <a:miter lim="800000"/>
            <a:headEnd/>
            <a:tailEnd/>
          </a:ln>
        </p:spPr>
      </p:pic>
      <p:sp>
        <p:nvSpPr>
          <p:cNvPr id="3" name="TextBox 2"/>
          <p:cNvSpPr txBox="1"/>
          <p:nvPr/>
        </p:nvSpPr>
        <p:spPr>
          <a:xfrm>
            <a:off x="971600" y="764704"/>
            <a:ext cx="9001000" cy="769441"/>
          </a:xfrm>
          <a:prstGeom prst="rect">
            <a:avLst/>
          </a:prstGeom>
          <a:noFill/>
        </p:spPr>
        <p:txBody>
          <a:bodyPr wrap="square" rtlCol="0">
            <a:spAutoFit/>
          </a:bodyPr>
          <a:lstStyle/>
          <a:p>
            <a:r>
              <a:rPr lang="sr-Latn-CS" sz="4400" dirty="0" smtClean="0"/>
              <a:t>Obisk Sodišča EU v Luksemburgu</a:t>
            </a:r>
            <a:endParaRPr lang="sr-Latn-C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p:cNvPicPr>
            <a:picLocks noGrp="1" noChangeAspect="1" noChangeArrowheads="1"/>
          </p:cNvPicPr>
          <p:nvPr>
            <p:ph idx="1"/>
          </p:nvPr>
        </p:nvPicPr>
        <p:blipFill>
          <a:blip r:embed="rId2" cstate="print"/>
          <a:srcRect/>
          <a:stretch>
            <a:fillRect/>
          </a:stretch>
        </p:blipFill>
        <p:spPr>
          <a:xfrm>
            <a:off x="-992168" y="-171400"/>
            <a:ext cx="11021296" cy="7029400"/>
          </a:xfrm>
        </p:spPr>
      </p:pic>
      <p:sp>
        <p:nvSpPr>
          <p:cNvPr id="12291" name="Rectangle 2"/>
          <p:cNvSpPr>
            <a:spLocks noGrp="1" noChangeArrowheads="1"/>
          </p:cNvSpPr>
          <p:nvPr>
            <p:ph type="title"/>
          </p:nvPr>
        </p:nvSpPr>
        <p:spPr>
          <a:xfrm>
            <a:off x="1042988" y="0"/>
            <a:ext cx="7772400" cy="1143000"/>
          </a:xfrm>
        </p:spPr>
        <p:txBody>
          <a:bodyPr>
            <a:normAutofit fontScale="90000"/>
          </a:bodyPr>
          <a:lstStyle/>
          <a:p>
            <a:pPr algn="ctr" eaLnBrk="1" hangingPunct="1"/>
            <a:r>
              <a:rPr lang="sl-SI" sz="4000" dirty="0" smtClean="0"/>
              <a:t>Predavanje dr. Boštjana M. Zupančiča </a:t>
            </a:r>
            <a:r>
              <a:rPr lang="sl-SI" sz="4000" dirty="0" smtClean="0"/>
              <a:t>v dvorani ESČP</a:t>
            </a:r>
            <a:endParaRPr lang="sl-SI" sz="4000"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573016"/>
            <a:ext cx="8964488" cy="1143000"/>
          </a:xfrm>
        </p:spPr>
        <p:txBody>
          <a:bodyPr>
            <a:normAutofit fontScale="90000"/>
          </a:bodyPr>
          <a:lstStyle/>
          <a:p>
            <a:r>
              <a:rPr lang="sl-SI" sz="2700" dirty="0" smtClean="0"/>
              <a:t>Letošnje tekmovanje v predstavitvi sodb ESČP je bilo 17. maja na Pravni fakulteti v Ljubljani v organizaciji Katedre za ustavno pravo in ŠS Pravne fakultete.</a:t>
            </a:r>
            <a:br>
              <a:rPr lang="sl-SI" sz="2700" dirty="0" smtClean="0"/>
            </a:br>
            <a:r>
              <a:rPr lang="sl-SI" sz="2700" dirty="0" smtClean="0"/>
              <a:t>Tekmovanje je bilo že sedmo zapored, na njem pa so nastopali najboljši študentje naše fakultete, izbrani izmed več kot 120 predstavitev ter predstavnica Evropske pravne fakultete iz Nove Gorice (za naslednje leto sta udeležbo napovedali tudi Fakulteta za upravo in mariborska Pravna fakulteta</a:t>
            </a:r>
            <a:r>
              <a:rPr lang="sl-SI" sz="2700" dirty="0" smtClean="0"/>
              <a:t>).</a:t>
            </a:r>
            <a:r>
              <a:rPr lang="sl-SI" sz="2700" dirty="0" smtClean="0"/>
              <a:t> Vsak tekmovalec si je svobodno izbral sodbo ESČP, ki jo je predstavil (ni se smela nanašati na Slovenijo) in nato odgovarjal na vprašanja žirije. </a:t>
            </a:r>
            <a:r>
              <a:rPr lang="sl-SI" sz="2000" dirty="0" smtClean="0"/>
              <a:t/>
            </a:r>
            <a:br>
              <a:rPr lang="sl-SI" sz="2000" dirty="0" smtClean="0"/>
            </a:br>
            <a:r>
              <a:rPr lang="sl-SI" sz="2000" dirty="0" smtClean="0"/>
              <a:t/>
            </a:r>
            <a:br>
              <a:rPr lang="sl-SI" sz="2000" dirty="0" smtClean="0"/>
            </a:br>
            <a:r>
              <a:rPr lang="sl-SI" sz="2000" dirty="0" smtClean="0"/>
              <a:t>Tudi </a:t>
            </a:r>
            <a:r>
              <a:rPr lang="sl-SI" sz="2000" dirty="0" smtClean="0"/>
              <a:t>letos so Študentske novice poskrbele za objavo povzetka </a:t>
            </a:r>
            <a:r>
              <a:rPr lang="sl-SI" sz="2000" dirty="0" smtClean="0"/>
              <a:t>tekmovanja in galerijo fotografij. Najdete jih na naslednjih spletnih naslovih:</a:t>
            </a:r>
            <a:r>
              <a:rPr lang="sl-SI" sz="2000" dirty="0" smtClean="0"/>
              <a:t> video: </a:t>
            </a:r>
            <a:r>
              <a:rPr lang="sl-SI" sz="2000" u="sng" dirty="0" smtClean="0">
                <a:hlinkClick r:id="rId2"/>
              </a:rPr>
              <a:t>http://www.youtube.com/watch?v=cbxG6zI4OAg&amp;feature=youtu.be</a:t>
            </a:r>
            <a:r>
              <a:rPr lang="sl-SI" sz="2000" dirty="0" smtClean="0"/>
              <a:t/>
            </a:r>
            <a:br>
              <a:rPr lang="sl-SI" sz="2000" dirty="0" smtClean="0"/>
            </a:br>
            <a:r>
              <a:rPr lang="sl-SI" sz="2000" dirty="0" smtClean="0"/>
              <a:t> </a:t>
            </a:r>
            <a:br>
              <a:rPr lang="sl-SI" sz="2000" dirty="0" smtClean="0"/>
            </a:br>
            <a:r>
              <a:rPr lang="sl-SI" sz="2000" dirty="0" smtClean="0"/>
              <a:t>slike: </a:t>
            </a:r>
            <a:r>
              <a:rPr lang="sl-SI" sz="2000" u="sng" dirty="0" smtClean="0">
                <a:hlinkClick r:id="rId3"/>
              </a:rPr>
              <a:t>http://www.facebook.com/media/set/?set=a.437599736250565.106171.193344124009462&amp;type=3</a:t>
            </a:r>
            <a:r>
              <a:rPr lang="sl-SI" sz="2400" dirty="0" smtClean="0"/>
              <a:t/>
            </a:r>
            <a:br>
              <a:rPr lang="sl-SI" sz="2400" dirty="0" smtClean="0"/>
            </a:br>
            <a:r>
              <a:rPr lang="sl-SI" sz="2400" dirty="0" smtClean="0"/>
              <a:t> </a:t>
            </a:r>
            <a:br>
              <a:rPr lang="sl-SI" sz="2400" dirty="0" smtClean="0"/>
            </a:br>
            <a:r>
              <a:rPr lang="sl-SI" sz="2800" dirty="0" smtClean="0"/>
              <a:t> </a:t>
            </a:r>
            <a:r>
              <a:rPr lang="sl-SI" sz="3100" dirty="0" smtClean="0"/>
              <a:t/>
            </a:r>
            <a:br>
              <a:rPr lang="sl-SI" sz="3100" dirty="0" smtClean="0"/>
            </a:br>
            <a:r>
              <a:rPr lang="sl-SI" dirty="0" smtClean="0"/>
              <a:t/>
            </a:r>
            <a:br>
              <a:rPr lang="sl-SI" dirty="0" smtClean="0"/>
            </a:br>
            <a:endParaRPr lang="sr-Latn-C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924944"/>
            <a:ext cx="8229600" cy="1143000"/>
          </a:xfrm>
        </p:spPr>
        <p:txBody>
          <a:bodyPr>
            <a:normAutofit fontScale="90000"/>
          </a:bodyPr>
          <a:lstStyle/>
          <a:p>
            <a:pPr algn="l"/>
            <a:r>
              <a:rPr lang="sl-SI" sz="3100" dirty="0" smtClean="0"/>
              <a:t>Na finalu tekmovanja Rubikon 2012 </a:t>
            </a:r>
            <a:r>
              <a:rPr lang="sl-SI" sz="3100" dirty="0" smtClean="0"/>
              <a:t>so sodbe ESČP predstavili:</a:t>
            </a:r>
            <a:br>
              <a:rPr lang="sl-SI" sz="3100" dirty="0" smtClean="0"/>
            </a:br>
            <a:r>
              <a:rPr lang="sl-SI" sz="3100" dirty="0" smtClean="0"/>
              <a:t/>
            </a:r>
            <a:br>
              <a:rPr lang="sl-SI" sz="3100" dirty="0" smtClean="0"/>
            </a:br>
            <a:r>
              <a:rPr lang="sl-SI" sz="3100" dirty="0" smtClean="0"/>
              <a:t>Ana Velkavrh - Al-Saadoon &amp; Mufdhi v. UK</a:t>
            </a:r>
            <a:br>
              <a:rPr lang="sl-SI" sz="3100" dirty="0" smtClean="0"/>
            </a:br>
            <a:r>
              <a:rPr lang="sl-SI" sz="3100" dirty="0" smtClean="0"/>
              <a:t>Maša Jeričević - E.B. v. Francija</a:t>
            </a:r>
            <a:br>
              <a:rPr lang="sl-SI" sz="3100" dirty="0" smtClean="0"/>
            </a:br>
            <a:r>
              <a:rPr lang="sl-SI" sz="3100" dirty="0" smtClean="0"/>
              <a:t>Danijel Igrec - Sejdić and Finci v. BiH</a:t>
            </a:r>
            <a:br>
              <a:rPr lang="sl-SI" sz="3100" dirty="0" smtClean="0"/>
            </a:br>
            <a:r>
              <a:rPr lang="sl-SI" sz="3100" dirty="0" smtClean="0"/>
              <a:t>Tina Korošec – Al Hanchi v. BiH </a:t>
            </a:r>
            <a:br>
              <a:rPr lang="sl-SI" sz="3100" dirty="0" smtClean="0"/>
            </a:br>
            <a:r>
              <a:rPr lang="sl-SI" sz="3100" dirty="0" smtClean="0"/>
              <a:t>Maruša Veber – Gillian v. UK</a:t>
            </a:r>
            <a:br>
              <a:rPr lang="sl-SI" sz="3100" dirty="0" smtClean="0"/>
            </a:br>
            <a:r>
              <a:rPr lang="sl-SI" sz="3100" dirty="0" smtClean="0"/>
              <a:t>Barbara Oven – Lautsi v. Italija</a:t>
            </a:r>
            <a:br>
              <a:rPr lang="sl-SI" sz="3100" dirty="0" smtClean="0"/>
            </a:br>
            <a:r>
              <a:rPr lang="sl-SI" sz="3100" dirty="0" smtClean="0"/>
              <a:t>Neža Šubic – Evans v. UK</a:t>
            </a:r>
            <a:br>
              <a:rPr lang="sl-SI" sz="3100" dirty="0" smtClean="0"/>
            </a:br>
            <a:r>
              <a:rPr lang="sl-SI" sz="3100" dirty="0" smtClean="0"/>
              <a:t>Ivana Viljušić – Blečić v. Hrvaška in </a:t>
            </a:r>
            <a:br>
              <a:rPr lang="sl-SI" sz="3100" dirty="0" smtClean="0"/>
            </a:br>
            <a:r>
              <a:rPr lang="sl-SI" sz="3100" dirty="0" smtClean="0"/>
              <a:t>Aldijana Ahmetović – M.S.S. v. Belgija in Grčija, ki prihaja z Evropske pravne fakultete v Novi Gorici. </a:t>
            </a:r>
            <a:r>
              <a:rPr lang="sl-SI" dirty="0" smtClean="0"/>
              <a:t/>
            </a:r>
            <a:br>
              <a:rPr lang="sl-SI" dirty="0" smtClean="0"/>
            </a:br>
            <a:endParaRPr lang="sr-Latn-C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301208"/>
            <a:ext cx="8229600" cy="1143000"/>
          </a:xfrm>
        </p:spPr>
        <p:txBody>
          <a:bodyPr>
            <a:noAutofit/>
          </a:bodyPr>
          <a:lstStyle/>
          <a:p>
            <a:r>
              <a:rPr lang="sl-SI" sz="1800" dirty="0" smtClean="0"/>
              <a:t>Komisija v sestavi dr. Zdenka Čebašek Travnik, varuhinja človekovih pravic, Boris Kobal, režiser in igralec, dr. Dragan Petrovec, raziskovalec in publicist in Tone Matoh, podprvak z lanskega </a:t>
            </a:r>
            <a:r>
              <a:rPr lang="sl-SI" sz="1800" dirty="0" smtClean="0"/>
              <a:t>tekmovanja </a:t>
            </a:r>
            <a:r>
              <a:rPr lang="sl-SI" sz="1800" dirty="0" smtClean="0"/>
              <a:t>je letos postavljala tekmovalcev številna zahtevna </a:t>
            </a:r>
            <a:r>
              <a:rPr lang="sl-SI" sz="1800" dirty="0" smtClean="0"/>
              <a:t>vprašanja</a:t>
            </a:r>
            <a:r>
              <a:rPr lang="sl-SI" sz="1800" dirty="0" smtClean="0"/>
              <a:t>.</a:t>
            </a:r>
            <a:r>
              <a:rPr lang="sl-SI" sz="1800" dirty="0" smtClean="0"/>
              <a:t> </a:t>
            </a:r>
            <a:endParaRPr lang="sr-Latn-CS" sz="1800" dirty="0"/>
          </a:p>
        </p:txBody>
      </p:sp>
      <p:pic>
        <p:nvPicPr>
          <p:cNvPr id="41986" name="Picture 2"/>
          <p:cNvPicPr>
            <a:picLocks noChangeAspect="1" noChangeArrowheads="1"/>
          </p:cNvPicPr>
          <p:nvPr/>
        </p:nvPicPr>
        <p:blipFill>
          <a:blip r:embed="rId2" cstate="print"/>
          <a:srcRect/>
          <a:stretch>
            <a:fillRect/>
          </a:stretch>
        </p:blipFill>
        <p:spPr bwMode="auto">
          <a:xfrm rot="10800000">
            <a:off x="-37703" y="-1899592"/>
            <a:ext cx="9447925" cy="7056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r-Latn-CS" dirty="0" smtClean="0"/>
              <a:t>Zmagovalka Rubikona 2012: Neža Šubic</a:t>
            </a:r>
            <a:endParaRPr lang="sr-Latn-CS" dirty="0"/>
          </a:p>
        </p:txBody>
      </p:sp>
      <p:pic>
        <p:nvPicPr>
          <p:cNvPr id="43010" name="Picture 2"/>
          <p:cNvPicPr>
            <a:picLocks noChangeAspect="1" noChangeArrowheads="1"/>
          </p:cNvPicPr>
          <p:nvPr/>
        </p:nvPicPr>
        <p:blipFill>
          <a:blip r:embed="rId2" cstate="print"/>
          <a:srcRect/>
          <a:stretch>
            <a:fillRect/>
          </a:stretch>
        </p:blipFill>
        <p:spPr bwMode="auto">
          <a:xfrm>
            <a:off x="-1" y="1412776"/>
            <a:ext cx="7423371" cy="5544616"/>
          </a:xfrm>
          <a:prstGeom prst="rect">
            <a:avLst/>
          </a:prstGeom>
          <a:noFill/>
          <a:ln w="9525">
            <a:noFill/>
            <a:miter lim="800000"/>
            <a:headEnd/>
            <a:tailEnd/>
          </a:ln>
          <a:effectLst/>
        </p:spPr>
      </p:pic>
      <p:pic>
        <p:nvPicPr>
          <p:cNvPr id="43012" name="Picture 4" descr="http://a4.sphotos.ak.fbcdn.net/hphotos-ak-snc6/251971_437603649583507_193344124009462_1735547_2104611565_n.jpg"/>
          <p:cNvPicPr>
            <a:picLocks noChangeAspect="1" noChangeArrowheads="1"/>
          </p:cNvPicPr>
          <p:nvPr/>
        </p:nvPicPr>
        <p:blipFill>
          <a:blip r:embed="rId3" cstate="print"/>
          <a:srcRect/>
          <a:stretch>
            <a:fillRect/>
          </a:stretch>
        </p:blipFill>
        <p:spPr bwMode="auto">
          <a:xfrm>
            <a:off x="5868144" y="1412776"/>
            <a:ext cx="3630149" cy="544522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8184" y="3140968"/>
            <a:ext cx="2602632" cy="1143000"/>
          </a:xfrm>
        </p:spPr>
        <p:txBody>
          <a:bodyPr>
            <a:noAutofit/>
          </a:bodyPr>
          <a:lstStyle/>
          <a:p>
            <a:r>
              <a:rPr lang="sr-Latn-CS" sz="2400" dirty="0" smtClean="0"/>
              <a:t>Priznanja sta podeljevala prodekan prof. dr. Grega Strban in varuhinja človekovih pravic dr. Zdenka Čebašek Travnik.</a:t>
            </a:r>
            <a:endParaRPr lang="sr-Latn-CS" sz="2400" dirty="0"/>
          </a:p>
        </p:txBody>
      </p:sp>
      <p:pic>
        <p:nvPicPr>
          <p:cNvPr id="44034" name="Picture 2" descr="http://a1.sphotos.ak.fbcdn.net/hphotos-ak-prn1/536329_437603279583544_193344124009462_1735540_1686462759_n.jpg"/>
          <p:cNvPicPr>
            <a:picLocks noChangeAspect="1" noChangeArrowheads="1"/>
          </p:cNvPicPr>
          <p:nvPr/>
        </p:nvPicPr>
        <p:blipFill>
          <a:blip r:embed="rId2" cstate="print"/>
          <a:srcRect/>
          <a:stretch>
            <a:fillRect/>
          </a:stretch>
        </p:blipFill>
        <p:spPr bwMode="auto">
          <a:xfrm>
            <a:off x="0" y="0"/>
            <a:ext cx="6096000" cy="91440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a3.sphotos.ak.fbcdn.net/hphotos-ak-ash4/485850_437603686250170_193344124009462_1735548_336954430_n.jpg"/>
          <p:cNvPicPr>
            <a:picLocks noChangeAspect="1" noChangeArrowheads="1"/>
          </p:cNvPicPr>
          <p:nvPr/>
        </p:nvPicPr>
        <p:blipFill>
          <a:blip r:embed="rId2" cstate="print"/>
          <a:srcRect/>
          <a:stretch>
            <a:fillRect/>
          </a:stretch>
        </p:blipFill>
        <p:spPr bwMode="auto">
          <a:xfrm>
            <a:off x="0" y="-315416"/>
            <a:ext cx="9144000" cy="6096001"/>
          </a:xfrm>
          <a:prstGeom prst="rect">
            <a:avLst/>
          </a:prstGeom>
          <a:noFill/>
        </p:spPr>
      </p:pic>
      <p:sp>
        <p:nvSpPr>
          <p:cNvPr id="3" name="TextBox 2"/>
          <p:cNvSpPr txBox="1"/>
          <p:nvPr/>
        </p:nvSpPr>
        <p:spPr>
          <a:xfrm>
            <a:off x="0" y="5733256"/>
            <a:ext cx="9144000" cy="923330"/>
          </a:xfrm>
          <a:prstGeom prst="rect">
            <a:avLst/>
          </a:prstGeom>
          <a:noFill/>
        </p:spPr>
        <p:txBody>
          <a:bodyPr wrap="square" rtlCol="0">
            <a:spAutoFit/>
          </a:bodyPr>
          <a:lstStyle/>
          <a:p>
            <a:pPr algn="ctr"/>
            <a:r>
              <a:rPr lang="sr-Latn-CS" b="1" dirty="0" smtClean="0"/>
              <a:t>Spominska slika: tekmovalci Rubikona 2012 in člani  žirije dr. Dragan Petrovec, Boris Kobal, Toni Matoh, dr. Zdenka Čebašek Travnik, prodekan dr. Grega Strban in dr. Ciril Ribičič. Foto: Jan Merc, Študentske novice.</a:t>
            </a:r>
            <a:endParaRPr lang="sr-Latn-C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852936"/>
            <a:ext cx="8229600" cy="1143000"/>
          </a:xfrm>
        </p:spPr>
        <p:txBody>
          <a:bodyPr>
            <a:normAutofit fontScale="90000"/>
          </a:bodyPr>
          <a:lstStyle/>
          <a:p>
            <a:r>
              <a:rPr lang="sl-SI" dirty="0" smtClean="0">
                <a:latin typeface="Segoe Script" pitchFamily="34" charset="0"/>
              </a:rPr>
              <a:t>Iskreno </a:t>
            </a:r>
            <a:r>
              <a:rPr lang="sl-SI" dirty="0" smtClean="0">
                <a:latin typeface="Segoe Script" pitchFamily="34" charset="0"/>
              </a:rPr>
              <a:t>se zahvaljujem vsem, ki so prispevali k uspešni izvedbi in promociji Rubikona 2012.</a:t>
            </a:r>
            <a:r>
              <a:rPr lang="sl-SI" dirty="0" smtClean="0"/>
              <a:t/>
            </a:r>
            <a:br>
              <a:rPr lang="sl-SI" dirty="0" smtClean="0"/>
            </a:br>
            <a:r>
              <a:rPr lang="sl-SI" dirty="0" smtClean="0"/>
              <a:t> </a:t>
            </a:r>
            <a:br>
              <a:rPr lang="sl-SI" dirty="0" smtClean="0"/>
            </a:br>
            <a:endParaRPr lang="sr-Latn-CS" dirty="0"/>
          </a:p>
        </p:txBody>
      </p:sp>
      <p:pic>
        <p:nvPicPr>
          <p:cNvPr id="3" name="Picture 5"/>
          <p:cNvPicPr preferRelativeResize="0">
            <a:picLocks noChangeAspect="1" noChangeArrowheads="1"/>
          </p:cNvPicPr>
          <p:nvPr/>
        </p:nvPicPr>
        <p:blipFill>
          <a:blip r:embed="rId2" cstate="print"/>
          <a:srcRect/>
          <a:stretch>
            <a:fillRect/>
          </a:stretch>
        </p:blipFill>
        <p:spPr bwMode="auto">
          <a:xfrm>
            <a:off x="5868144" y="4437112"/>
            <a:ext cx="2000250" cy="6667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1124744"/>
            <a:ext cx="7272808" cy="369332"/>
          </a:xfrm>
          <a:prstGeom prst="rect">
            <a:avLst/>
          </a:prstGeom>
          <a:noFill/>
        </p:spPr>
        <p:txBody>
          <a:bodyPr wrap="square" rtlCol="0">
            <a:spAutoFit/>
          </a:bodyPr>
          <a:lstStyle/>
          <a:p>
            <a:endParaRPr lang="sr-Latn-CS" dirty="0"/>
          </a:p>
        </p:txBody>
      </p:sp>
      <p:sp>
        <p:nvSpPr>
          <p:cNvPr id="26626" name="Rectangle 2"/>
          <p:cNvSpPr>
            <a:spLocks noChangeArrowheads="1"/>
          </p:cNvSpPr>
          <p:nvPr/>
        </p:nvSpPr>
        <p:spPr bwMode="auto">
          <a:xfrm>
            <a:off x="0" y="981890"/>
            <a:ext cx="9144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l-SI"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Tekmovanje v predstavitvi sodb ESČP nosi ime Rubikon zato, ker je njegova rdeča nit, da opozarja na tisto mejo pri spoštovanju minimalnih evropskih standardov varstva človekovih pravic, ki jih evropske države ne smejo prestopiti, če nočejo biti obsojene pred ESČP.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28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l-SI"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Namen tekmovanja je poglobljeno seznanjanje s posameznimi primeri, ki jih je obravnavalo ESČP </a:t>
            </a:r>
          </a:p>
          <a:p>
            <a:pPr marL="0" marR="0" lvl="0" indent="0" algn="l" defTabSz="914400" rtl="0" eaLnBrk="1" fontAlgn="base" latinLnBrk="0" hangingPunct="1">
              <a:lnSpc>
                <a:spcPct val="100000"/>
              </a:lnSpc>
              <a:spcBef>
                <a:spcPct val="0"/>
              </a:spcBef>
              <a:spcAft>
                <a:spcPct val="0"/>
              </a:spcAft>
              <a:buClrTx/>
              <a:buSzTx/>
              <a:buFontTx/>
              <a:buNone/>
              <a:tabLst/>
            </a:pPr>
            <a:r>
              <a:rPr kumimoji="0" lang="sl-SI"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in usposabljanje za bolj kakovostno zastopanje pritožnikov in države pred ESČP.</a:t>
            </a:r>
          </a:p>
          <a:p>
            <a:pPr marL="0" marR="0" lvl="0" indent="0" algn="l" defTabSz="914400" rtl="0" eaLnBrk="1" fontAlgn="base" latinLnBrk="0" hangingPunct="1">
              <a:lnSpc>
                <a:spcPct val="100000"/>
              </a:lnSpc>
              <a:spcBef>
                <a:spcPct val="0"/>
              </a:spcBef>
              <a:spcAft>
                <a:spcPct val="0"/>
              </a:spcAft>
              <a:buClrTx/>
              <a:buSzTx/>
              <a:buFontTx/>
              <a:buNone/>
              <a:tabLst/>
            </a:pPr>
            <a:endParaRPr lang="sl-SI" sz="280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l-SI"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643438" y="5373688"/>
            <a:ext cx="4500562" cy="1143000"/>
          </a:xfrm>
        </p:spPr>
        <p:txBody>
          <a:bodyPr>
            <a:normAutofit fontScale="90000"/>
          </a:bodyPr>
          <a:lstStyle/>
          <a:p>
            <a:pPr eaLnBrk="1" hangingPunct="1"/>
            <a:r>
              <a:rPr lang="sl-SI" sz="2800" u="sng" smtClean="0"/>
              <a:t>Rubikon 2006</a:t>
            </a:r>
            <a:r>
              <a:rPr lang="sl-SI" sz="2000" u="sng" smtClean="0"/>
              <a:t/>
            </a:r>
            <a:br>
              <a:rPr lang="sl-SI" sz="2000" u="sng" smtClean="0"/>
            </a:br>
            <a:r>
              <a:rPr lang="sl-SI" sz="1800" smtClean="0"/>
              <a:t>Zmagovalka: </a:t>
            </a:r>
            <a:r>
              <a:rPr lang="sl-SI" sz="2400" b="1" smtClean="0"/>
              <a:t>Nina Scortegagna</a:t>
            </a:r>
            <a:r>
              <a:rPr lang="sl-SI" sz="1800" smtClean="0"/>
              <a:t/>
            </a:r>
            <a:br>
              <a:rPr lang="sl-SI" sz="1800" smtClean="0"/>
            </a:br>
            <a:r>
              <a:rPr lang="sl-SI" sz="1800" smtClean="0"/>
              <a:t>Predstavitve je ocenjevala komisija v sestavi dr. Janez Čebulj, predsednik US, Franc Testen, predsednik VS in Liana Kalčina, vodja IDC SE.</a:t>
            </a:r>
            <a:endParaRPr lang="en-US" sz="1800" smtClean="0"/>
          </a:p>
        </p:txBody>
      </p:sp>
      <p:sp>
        <p:nvSpPr>
          <p:cNvPr id="57347" name="Rectangle 3"/>
          <p:cNvSpPr>
            <a:spLocks noGrp="1" noChangeArrowheads="1"/>
          </p:cNvSpPr>
          <p:nvPr>
            <p:ph idx="1"/>
          </p:nvPr>
        </p:nvSpPr>
        <p:spPr>
          <a:xfrm>
            <a:off x="1116013" y="1916113"/>
            <a:ext cx="7772400" cy="4114800"/>
          </a:xfrm>
        </p:spPr>
        <p:txBody>
          <a:bodyPr/>
          <a:lstStyle/>
          <a:p>
            <a:pPr eaLnBrk="1" hangingPunct="1">
              <a:defRPr/>
            </a:pPr>
            <a:endParaRPr lang="en-US" smtClean="0"/>
          </a:p>
        </p:txBody>
      </p:sp>
      <p:pic>
        <p:nvPicPr>
          <p:cNvPr id="24580" name="Picture 4" descr="rubikon 014"/>
          <p:cNvPicPr>
            <a:picLocks noChangeAspect="1" noChangeArrowheads="1"/>
          </p:cNvPicPr>
          <p:nvPr/>
        </p:nvPicPr>
        <p:blipFill>
          <a:blip r:embed="rId2" cstate="print"/>
          <a:srcRect/>
          <a:stretch>
            <a:fillRect/>
          </a:stretch>
        </p:blipFill>
        <p:spPr bwMode="auto">
          <a:xfrm>
            <a:off x="0" y="0"/>
            <a:ext cx="9144000" cy="5051425"/>
          </a:xfrm>
          <a:prstGeom prst="rect">
            <a:avLst/>
          </a:prstGeom>
          <a:noFill/>
          <a:ln w="9525">
            <a:noFill/>
            <a:miter lim="800000"/>
            <a:headEnd/>
            <a:tailEnd/>
          </a:ln>
        </p:spPr>
      </p:pic>
      <p:pic>
        <p:nvPicPr>
          <p:cNvPr id="24581" name="Picture 5" descr="rubikon 010"/>
          <p:cNvPicPr>
            <a:picLocks noChangeAspect="1" noChangeArrowheads="1"/>
          </p:cNvPicPr>
          <p:nvPr/>
        </p:nvPicPr>
        <p:blipFill>
          <a:blip r:embed="rId3" cstate="print"/>
          <a:srcRect/>
          <a:stretch>
            <a:fillRect/>
          </a:stretch>
        </p:blipFill>
        <p:spPr bwMode="auto">
          <a:xfrm>
            <a:off x="0" y="2873375"/>
            <a:ext cx="4572000" cy="3984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1006475" y="754063"/>
            <a:ext cx="8137525" cy="6103937"/>
          </a:xfrm>
          <a:prstGeom prst="rect">
            <a:avLst/>
          </a:prstGeom>
          <a:noFill/>
          <a:ln w="9525">
            <a:noFill/>
            <a:miter lim="800000"/>
            <a:headEnd/>
            <a:tailEnd/>
          </a:ln>
        </p:spPr>
      </p:pic>
      <p:sp>
        <p:nvSpPr>
          <p:cNvPr id="25603" name="Text Box 5"/>
          <p:cNvSpPr txBox="1">
            <a:spLocks noChangeArrowheads="1"/>
          </p:cNvSpPr>
          <p:nvPr/>
        </p:nvSpPr>
        <p:spPr bwMode="auto">
          <a:xfrm>
            <a:off x="1979613" y="0"/>
            <a:ext cx="6337300" cy="1477328"/>
          </a:xfrm>
          <a:prstGeom prst="rect">
            <a:avLst/>
          </a:prstGeom>
          <a:noFill/>
          <a:ln w="9525">
            <a:noFill/>
            <a:miter lim="800000"/>
            <a:headEnd/>
            <a:tailEnd/>
          </a:ln>
        </p:spPr>
        <p:txBody>
          <a:bodyPr>
            <a:spAutoFit/>
          </a:bodyPr>
          <a:lstStyle/>
          <a:p>
            <a:pPr algn="ctr">
              <a:spcBef>
                <a:spcPct val="50000"/>
              </a:spcBef>
            </a:pPr>
            <a:r>
              <a:rPr lang="sl-SI" dirty="0"/>
              <a:t>Rubikon 2007 </a:t>
            </a:r>
          </a:p>
          <a:p>
            <a:pPr algn="ctr">
              <a:spcBef>
                <a:spcPct val="50000"/>
              </a:spcBef>
            </a:pPr>
            <a:r>
              <a:rPr lang="sl-SI" dirty="0"/>
              <a:t>med nastopom poznejše zmagovalke Staše Nunič</a:t>
            </a:r>
          </a:p>
          <a:p>
            <a:pPr algn="ctr">
              <a:spcBef>
                <a:spcPct val="50000"/>
              </a:spcBef>
            </a:pPr>
            <a:r>
              <a:rPr lang="sl-SI" dirty="0"/>
              <a:t>V ozadju člana komisije: varuhinja </a:t>
            </a:r>
            <a:r>
              <a:rPr lang="sl-SI" dirty="0" smtClean="0"/>
              <a:t>dr. Zdenka Čebašek Travnik </a:t>
            </a:r>
            <a:r>
              <a:rPr lang="sl-SI" dirty="0"/>
              <a:t>in igralec Boris Kobal</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524750" y="274638"/>
            <a:ext cx="1368425" cy="4522787"/>
          </a:xfrm>
        </p:spPr>
        <p:txBody>
          <a:bodyPr/>
          <a:lstStyle/>
          <a:p>
            <a:pPr eaLnBrk="1" hangingPunct="1"/>
            <a:endParaRPr lang="en-GB" smtClean="0"/>
          </a:p>
        </p:txBody>
      </p:sp>
      <p:pic>
        <p:nvPicPr>
          <p:cNvPr id="26627" name="Picture 3"/>
          <p:cNvPicPr preferRelativeResize="0">
            <a:picLocks noChangeAspect="1" noChangeArrowheads="1"/>
          </p:cNvPicPr>
          <p:nvPr/>
        </p:nvPicPr>
        <p:blipFill>
          <a:blip r:embed="rId2" cstate="print"/>
          <a:srcRect/>
          <a:stretch>
            <a:fillRect/>
          </a:stretch>
        </p:blipFill>
        <p:spPr bwMode="auto">
          <a:xfrm>
            <a:off x="-973138" y="-4763"/>
            <a:ext cx="4183063" cy="6862763"/>
          </a:xfrm>
          <a:prstGeom prst="rect">
            <a:avLst/>
          </a:prstGeom>
          <a:noFill/>
          <a:ln w="9525">
            <a:noFill/>
            <a:miter lim="800000"/>
            <a:headEnd/>
            <a:tailEnd/>
          </a:ln>
        </p:spPr>
      </p:pic>
      <p:pic>
        <p:nvPicPr>
          <p:cNvPr id="26628" name="Picture 4"/>
          <p:cNvPicPr preferRelativeResize="0">
            <a:picLocks noChangeAspect="1" noChangeArrowheads="1"/>
          </p:cNvPicPr>
          <p:nvPr/>
        </p:nvPicPr>
        <p:blipFill>
          <a:blip r:embed="rId3" cstate="print"/>
          <a:srcRect/>
          <a:stretch>
            <a:fillRect/>
          </a:stretch>
        </p:blipFill>
        <p:spPr bwMode="auto">
          <a:xfrm>
            <a:off x="2843213" y="0"/>
            <a:ext cx="3400425" cy="6858000"/>
          </a:xfrm>
          <a:prstGeom prst="rect">
            <a:avLst/>
          </a:prstGeom>
          <a:noFill/>
          <a:ln w="9525">
            <a:noFill/>
            <a:miter lim="800000"/>
            <a:headEnd/>
            <a:tailEnd/>
          </a:ln>
        </p:spPr>
      </p:pic>
      <p:pic>
        <p:nvPicPr>
          <p:cNvPr id="26629" name="Picture 5"/>
          <p:cNvPicPr preferRelativeResize="0">
            <a:picLocks noChangeAspect="1" noChangeArrowheads="1"/>
          </p:cNvPicPr>
          <p:nvPr/>
        </p:nvPicPr>
        <p:blipFill>
          <a:blip r:embed="rId4" cstate="print"/>
          <a:srcRect/>
          <a:stretch>
            <a:fillRect/>
          </a:stretch>
        </p:blipFill>
        <p:spPr bwMode="auto">
          <a:xfrm>
            <a:off x="5219700" y="-1250950"/>
            <a:ext cx="4826000" cy="8108950"/>
          </a:xfrm>
          <a:prstGeom prst="rect">
            <a:avLst/>
          </a:prstGeom>
          <a:noFill/>
          <a:ln w="9525">
            <a:noFill/>
            <a:miter lim="800000"/>
            <a:headEnd/>
            <a:tailEnd/>
          </a:ln>
        </p:spPr>
      </p:pic>
      <p:sp>
        <p:nvSpPr>
          <p:cNvPr id="26630" name="Text Box 7"/>
          <p:cNvSpPr txBox="1">
            <a:spLocks noChangeArrowheads="1"/>
          </p:cNvSpPr>
          <p:nvPr/>
        </p:nvSpPr>
        <p:spPr bwMode="auto">
          <a:xfrm>
            <a:off x="4211638" y="0"/>
            <a:ext cx="5076825" cy="1066800"/>
          </a:xfrm>
          <a:prstGeom prst="rect">
            <a:avLst/>
          </a:prstGeom>
          <a:noFill/>
          <a:ln w="9525">
            <a:noFill/>
            <a:miter lim="800000"/>
            <a:headEnd/>
            <a:tailEnd/>
          </a:ln>
        </p:spPr>
        <p:txBody>
          <a:bodyPr>
            <a:spAutoFit/>
          </a:bodyPr>
          <a:lstStyle/>
          <a:p>
            <a:pPr algn="ctr">
              <a:spcBef>
                <a:spcPct val="50000"/>
              </a:spcBef>
            </a:pPr>
            <a:r>
              <a:rPr lang="sl-SI" sz="3200"/>
              <a:t>Najboljši trije na tekmovanju Rubikon 2008</a:t>
            </a:r>
            <a:endParaRPr lang="en-GB" sz="3200"/>
          </a:p>
        </p:txBody>
      </p:sp>
      <p:sp>
        <p:nvSpPr>
          <p:cNvPr id="26631" name="Text Box 8"/>
          <p:cNvSpPr txBox="1">
            <a:spLocks noChangeArrowheads="1"/>
          </p:cNvSpPr>
          <p:nvPr/>
        </p:nvSpPr>
        <p:spPr bwMode="auto">
          <a:xfrm>
            <a:off x="7524750" y="3213100"/>
            <a:ext cx="2447925" cy="458788"/>
          </a:xfrm>
          <a:prstGeom prst="rect">
            <a:avLst/>
          </a:prstGeom>
          <a:noFill/>
          <a:ln w="9525">
            <a:noFill/>
            <a:miter lim="800000"/>
            <a:headEnd/>
            <a:tailEnd/>
          </a:ln>
        </p:spPr>
        <p:txBody>
          <a:bodyPr>
            <a:spAutoFit/>
          </a:bodyPr>
          <a:lstStyle/>
          <a:p>
            <a:pPr>
              <a:spcBef>
                <a:spcPct val="50000"/>
              </a:spcBef>
            </a:pPr>
            <a:r>
              <a:rPr lang="sl-SI"/>
              <a:t> Nina Zupan</a:t>
            </a:r>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DSCN34090040"/>
          <p:cNvPicPr>
            <a:picLocks noGrp="1" noChangeAspect="1" noChangeArrowheads="1"/>
          </p:cNvPicPr>
          <p:nvPr>
            <p:ph sz="half" idx="2"/>
          </p:nvPr>
        </p:nvPicPr>
        <p:blipFill>
          <a:blip r:embed="rId2" cstate="print"/>
          <a:srcRect/>
          <a:stretch>
            <a:fillRect/>
          </a:stretch>
        </p:blipFill>
        <p:spPr>
          <a:xfrm>
            <a:off x="4140200" y="3500438"/>
            <a:ext cx="5003800" cy="3752850"/>
          </a:xfrm>
          <a:noFill/>
        </p:spPr>
      </p:pic>
      <p:sp>
        <p:nvSpPr>
          <p:cNvPr id="27651" name="Rectangle 2"/>
          <p:cNvSpPr>
            <a:spLocks noGrp="1" noChangeArrowheads="1"/>
          </p:cNvSpPr>
          <p:nvPr>
            <p:ph type="title"/>
          </p:nvPr>
        </p:nvSpPr>
        <p:spPr>
          <a:xfrm>
            <a:off x="4284663" y="609600"/>
            <a:ext cx="4630737" cy="1143000"/>
          </a:xfrm>
        </p:spPr>
        <p:txBody>
          <a:bodyPr>
            <a:normAutofit fontScale="90000"/>
          </a:bodyPr>
          <a:lstStyle/>
          <a:p>
            <a:pPr algn="ctr" eaLnBrk="1" hangingPunct="1"/>
            <a:r>
              <a:rPr lang="sl-SI" sz="4800" b="1" smtClean="0"/>
              <a:t>Rubikon</a:t>
            </a:r>
            <a:r>
              <a:rPr lang="sl-SI" sz="4000" smtClean="0"/>
              <a:t> 2009</a:t>
            </a:r>
            <a:br>
              <a:rPr lang="sl-SI" sz="4000" smtClean="0"/>
            </a:br>
            <a:r>
              <a:rPr lang="sl-SI" sz="2400" b="1" i="1" smtClean="0"/>
              <a:t>posnetke finala si lahko ogledate na internetu: mojvideo.com</a:t>
            </a:r>
          </a:p>
        </p:txBody>
      </p:sp>
      <p:sp>
        <p:nvSpPr>
          <p:cNvPr id="89091" name="Rectangle 3"/>
          <p:cNvSpPr>
            <a:spLocks noGrp="1" noChangeArrowheads="1"/>
          </p:cNvSpPr>
          <p:nvPr>
            <p:ph type="body" sz="half" idx="1"/>
          </p:nvPr>
        </p:nvSpPr>
        <p:spPr>
          <a:xfrm>
            <a:off x="179388" y="692150"/>
            <a:ext cx="4464050" cy="6165850"/>
          </a:xfrm>
        </p:spPr>
        <p:txBody>
          <a:bodyPr>
            <a:normAutofit lnSpcReduction="10000"/>
          </a:bodyPr>
          <a:lstStyle/>
          <a:p>
            <a:pPr marL="609600" indent="-609600" eaLnBrk="1" hangingPunct="1">
              <a:lnSpc>
                <a:spcPct val="80000"/>
              </a:lnSpc>
              <a:buFont typeface="Wingdings" pitchFamily="2" charset="2"/>
              <a:buNone/>
              <a:defRPr/>
            </a:pPr>
            <a:r>
              <a:rPr lang="sl-SI" sz="2400" b="1" smtClean="0"/>
              <a:t>1. Denis Švigelj s primerom Mastromatteo v. Italija, </a:t>
            </a:r>
            <a:endParaRPr lang="sl-SI" sz="2400" smtClean="0"/>
          </a:p>
          <a:p>
            <a:pPr marL="609600" indent="-609600" eaLnBrk="1" hangingPunct="1">
              <a:lnSpc>
                <a:spcPct val="80000"/>
              </a:lnSpc>
              <a:buFont typeface="Wingdings" pitchFamily="2" charset="2"/>
              <a:buNone/>
              <a:defRPr/>
            </a:pPr>
            <a:r>
              <a:rPr lang="sl-SI" sz="2400" b="1" smtClean="0"/>
              <a:t>2. Jana Horvat - Pretty v. GB,</a:t>
            </a:r>
            <a:r>
              <a:rPr lang="sl-SI" sz="2400" smtClean="0"/>
              <a:t> </a:t>
            </a:r>
          </a:p>
          <a:p>
            <a:pPr marL="609600" indent="-609600" eaLnBrk="1" hangingPunct="1">
              <a:lnSpc>
                <a:spcPct val="80000"/>
              </a:lnSpc>
              <a:buFont typeface="Wingdings" pitchFamily="2" charset="2"/>
              <a:buNone/>
              <a:defRPr/>
            </a:pPr>
            <a:r>
              <a:rPr lang="sl-SI" sz="2400" b="1" smtClean="0"/>
              <a:t>3. Tjaša Radinja - Kamasinski v. Avstrija, </a:t>
            </a:r>
            <a:endParaRPr lang="sl-SI" sz="2400" smtClean="0"/>
          </a:p>
          <a:p>
            <a:pPr marL="609600" indent="-609600" eaLnBrk="1" hangingPunct="1">
              <a:lnSpc>
                <a:spcPct val="80000"/>
              </a:lnSpc>
              <a:buFont typeface="Wingdings" pitchFamily="2" charset="2"/>
              <a:buNone/>
              <a:defRPr/>
            </a:pPr>
            <a:r>
              <a:rPr lang="sl-SI" sz="2400" b="1" smtClean="0"/>
              <a:t>4. Matija Žgur - Turška socialistična stranka v. Turčija, </a:t>
            </a:r>
            <a:endParaRPr lang="sl-SI" sz="2400" smtClean="0"/>
          </a:p>
          <a:p>
            <a:pPr marL="609600" indent="-609600" eaLnBrk="1" hangingPunct="1">
              <a:lnSpc>
                <a:spcPct val="80000"/>
              </a:lnSpc>
              <a:buFont typeface="Wingdings" pitchFamily="2" charset="2"/>
              <a:buNone/>
              <a:defRPr/>
            </a:pPr>
            <a:r>
              <a:rPr lang="sl-SI" sz="2400" b="1" smtClean="0"/>
              <a:t>5. Vanja Ferlež - T. v. GB in V. v. GB, </a:t>
            </a:r>
            <a:endParaRPr lang="sl-SI" sz="2400" smtClean="0"/>
          </a:p>
          <a:p>
            <a:pPr marL="609600" indent="-609600" eaLnBrk="1" hangingPunct="1">
              <a:lnSpc>
                <a:spcPct val="80000"/>
              </a:lnSpc>
              <a:buFont typeface="Wingdings" pitchFamily="2" charset="2"/>
              <a:buNone/>
              <a:defRPr/>
            </a:pPr>
            <a:r>
              <a:rPr lang="sl-SI" sz="2400" b="1" smtClean="0"/>
              <a:t>6. </a:t>
            </a:r>
            <a:r>
              <a:rPr lang="sl-SI" sz="2400" b="1" smtClean="0">
                <a:solidFill>
                  <a:srgbClr val="FFFF00"/>
                </a:solidFill>
              </a:rPr>
              <a:t>Ana Kastelec</a:t>
            </a:r>
            <a:r>
              <a:rPr lang="sl-SI" sz="2400" b="1" smtClean="0"/>
              <a:t> - Cakizi v. Turčija ter </a:t>
            </a:r>
            <a:endParaRPr lang="sl-SI" sz="2400" smtClean="0"/>
          </a:p>
          <a:p>
            <a:pPr marL="609600" indent="-609600" eaLnBrk="1" hangingPunct="1">
              <a:lnSpc>
                <a:spcPct val="80000"/>
              </a:lnSpc>
              <a:buFont typeface="Wingdings" pitchFamily="2" charset="2"/>
              <a:buNone/>
              <a:defRPr/>
            </a:pPr>
            <a:r>
              <a:rPr lang="sl-SI" sz="2400" b="1" smtClean="0"/>
              <a:t>7. izven konkurence študenta iz programa Erasmus Francis Robichaud (Kanada) in Raphael Escarmants (Francija) s temo "The Northwest Passage" (Severozahodni prehod).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43000" y="0"/>
            <a:ext cx="7772400" cy="1143000"/>
          </a:xfrm>
        </p:spPr>
        <p:txBody>
          <a:bodyPr/>
          <a:lstStyle/>
          <a:p>
            <a:pPr algn="ctr"/>
            <a:r>
              <a:rPr lang="sr-Latn-CS" smtClean="0"/>
              <a:t>Zmagovalka Rubikona 2010 </a:t>
            </a:r>
          </a:p>
        </p:txBody>
      </p:sp>
      <p:pic>
        <p:nvPicPr>
          <p:cNvPr id="63490" name="Picture 2" descr="C:\Users\Ciril\Pictures\2010-08-11\122.JPG"/>
          <p:cNvPicPr>
            <a:picLocks noChangeAspect="1" noChangeArrowheads="1"/>
          </p:cNvPicPr>
          <p:nvPr/>
        </p:nvPicPr>
        <p:blipFill>
          <a:blip r:embed="rId2" cstate="print"/>
          <a:srcRect/>
          <a:stretch>
            <a:fillRect/>
          </a:stretch>
        </p:blipFill>
        <p:spPr bwMode="auto">
          <a:xfrm>
            <a:off x="1785938" y="1071563"/>
            <a:ext cx="6921500" cy="5191125"/>
          </a:xfrm>
          <a:prstGeom prst="rect">
            <a:avLst/>
          </a:prstGeom>
          <a:noFill/>
          <a:ln w="9525">
            <a:noFill/>
            <a:miter lim="800000"/>
            <a:headEnd/>
            <a:tailEnd/>
          </a:ln>
        </p:spPr>
      </p:pic>
      <p:sp>
        <p:nvSpPr>
          <p:cNvPr id="4" name="TextBox 3"/>
          <p:cNvSpPr txBox="1">
            <a:spLocks noChangeArrowheads="1"/>
          </p:cNvSpPr>
          <p:nvPr/>
        </p:nvSpPr>
        <p:spPr bwMode="auto">
          <a:xfrm>
            <a:off x="2643188" y="4643438"/>
            <a:ext cx="1143000" cy="830262"/>
          </a:xfrm>
          <a:prstGeom prst="rect">
            <a:avLst/>
          </a:prstGeom>
          <a:noFill/>
          <a:ln w="9525">
            <a:noFill/>
            <a:miter lim="800000"/>
            <a:headEnd/>
            <a:tailEnd/>
          </a:ln>
        </p:spPr>
        <p:txBody>
          <a:bodyPr>
            <a:spAutoFit/>
          </a:bodyPr>
          <a:lstStyle/>
          <a:p>
            <a:r>
              <a:rPr lang="sr-Latn-CS"/>
              <a:t>Sanda Šabič</a:t>
            </a:r>
          </a:p>
        </p:txBody>
      </p:sp>
      <p:sp>
        <p:nvSpPr>
          <p:cNvPr id="28677" name="TextBox 4"/>
          <p:cNvSpPr txBox="1">
            <a:spLocks noChangeArrowheads="1"/>
          </p:cNvSpPr>
          <p:nvPr/>
        </p:nvSpPr>
        <p:spPr bwMode="auto">
          <a:xfrm>
            <a:off x="755576" y="6211669"/>
            <a:ext cx="8215313" cy="646331"/>
          </a:xfrm>
          <a:prstGeom prst="rect">
            <a:avLst/>
          </a:prstGeom>
          <a:noFill/>
          <a:ln w="9525">
            <a:noFill/>
            <a:miter lim="800000"/>
            <a:headEnd/>
            <a:tailEnd/>
          </a:ln>
        </p:spPr>
        <p:txBody>
          <a:bodyPr>
            <a:spAutoFit/>
          </a:bodyPr>
          <a:lstStyle/>
          <a:p>
            <a:r>
              <a:rPr lang="sr-Latn-CS" dirty="0" smtClean="0"/>
              <a:t>V ozadnju član ocenjevalne komisije Franc Testen, predsednik Vrhovnega sodišča in nekdanji predsednik Ustavnega sodišča Slovenije. </a:t>
            </a:r>
            <a:endParaRPr lang="sr-Latn-C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Effect transition="in" filter="wheel(4)">
                                      <p:cBhvr>
                                        <p:cTn id="7" dur="2000"/>
                                        <p:tgtEl>
                                          <p:spTgt spid="6349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2225" y="1184275"/>
            <a:ext cx="9121775" cy="5673725"/>
          </a:xfrm>
          <a:prstGeom prst="rect">
            <a:avLst/>
          </a:prstGeom>
          <a:noFill/>
          <a:ln w="9525">
            <a:noFill/>
            <a:miter lim="800000"/>
            <a:headEnd/>
            <a:tailEnd/>
          </a:ln>
        </p:spPr>
      </p:pic>
      <p:sp>
        <p:nvSpPr>
          <p:cNvPr id="20483" name="Rectangle 3"/>
          <p:cNvSpPr>
            <a:spLocks noGrp="1" noChangeArrowheads="1"/>
          </p:cNvSpPr>
          <p:nvPr>
            <p:ph type="title"/>
          </p:nvPr>
        </p:nvSpPr>
        <p:spPr>
          <a:xfrm>
            <a:off x="1116013" y="260350"/>
            <a:ext cx="8208962" cy="728663"/>
          </a:xfrm>
        </p:spPr>
        <p:txBody>
          <a:bodyPr>
            <a:normAutofit fontScale="90000"/>
          </a:bodyPr>
          <a:lstStyle/>
          <a:p>
            <a:pPr eaLnBrk="1" hangingPunct="1"/>
            <a:r>
              <a:rPr lang="sl-SI" sz="3600" smtClean="0"/>
              <a:t>Franc Testen, dr. Dragica Wedam Lukić in Nejc Brezovar v komisiji Rubikona 2008</a:t>
            </a:r>
            <a:endParaRPr lang="en-GB" sz="36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Naslov 1"/>
          <p:cNvSpPr>
            <a:spLocks noGrp="1"/>
          </p:cNvSpPr>
          <p:nvPr>
            <p:ph type="title"/>
          </p:nvPr>
        </p:nvSpPr>
        <p:spPr>
          <a:xfrm>
            <a:off x="1042988" y="0"/>
            <a:ext cx="7772400" cy="1143000"/>
          </a:xfrm>
        </p:spPr>
        <p:txBody>
          <a:bodyPr/>
          <a:lstStyle/>
          <a:p>
            <a:r>
              <a:rPr lang="sl-SI" smtClean="0"/>
              <a:t>Rubikon 2011</a:t>
            </a:r>
          </a:p>
        </p:txBody>
      </p:sp>
      <p:sp>
        <p:nvSpPr>
          <p:cNvPr id="3" name="Ograda vsebine 2"/>
          <p:cNvSpPr>
            <a:spLocks noGrp="1"/>
          </p:cNvSpPr>
          <p:nvPr>
            <p:ph idx="1"/>
          </p:nvPr>
        </p:nvSpPr>
        <p:spPr>
          <a:xfrm>
            <a:off x="0" y="1988840"/>
            <a:ext cx="8115300" cy="4651375"/>
          </a:xfrm>
        </p:spPr>
        <p:txBody>
          <a:bodyPr>
            <a:normAutofit fontScale="92500"/>
          </a:bodyPr>
          <a:lstStyle/>
          <a:p>
            <a:pPr>
              <a:defRPr/>
            </a:pPr>
            <a:r>
              <a:rPr lang="sl-SI" dirty="0" smtClean="0"/>
              <a:t>4</a:t>
            </a:r>
            <a:r>
              <a:rPr lang="sl-SI" dirty="0" smtClean="0"/>
              <a:t>. maja </a:t>
            </a:r>
            <a:r>
              <a:rPr lang="sl-SI" dirty="0" smtClean="0"/>
              <a:t>2011 je potekalo šesto finale tekmovanja Rubikon. </a:t>
            </a:r>
            <a:r>
              <a:rPr lang="sl-SI" dirty="0" smtClean="0"/>
              <a:t>Video posnetek tekmovanja so objavile Študentske novice (Jan Merc) in si ga lahko ogledate na naslednjem naslovu: </a:t>
            </a:r>
            <a:r>
              <a:rPr lang="sl-SI" sz="2800" dirty="0" smtClean="0">
                <a:hlinkClick r:id="rId2"/>
              </a:rPr>
              <a:t>http://www.youtube.com/watch?v=mT91tyN8i_M</a:t>
            </a:r>
            <a:endParaRPr lang="sl-SI" sz="2800" dirty="0" smtClean="0"/>
          </a:p>
          <a:p>
            <a:pPr>
              <a:defRPr/>
            </a:pPr>
            <a:r>
              <a:rPr lang="sl-SI" dirty="0" smtClean="0"/>
              <a:t>Po tekmovanju je bila razprava Debatnega kluba PF</a:t>
            </a:r>
            <a:r>
              <a:rPr lang="sl-SI" b="1" dirty="0" smtClean="0">
                <a:hlinkClick r:id="rId3" action="ppaction://hlinkfile" tooltip="Študentska debata na temo Prisoners' right to vote - Študentske novice maj 2011"/>
              </a:rPr>
              <a:t> o volilni pravici zapornikov(v angleščini), ki si jo lahko ogledate na naslovu:</a:t>
            </a:r>
            <a:r>
              <a:rPr lang="sl-SI" b="1" dirty="0" smtClean="0"/>
              <a:t> </a:t>
            </a:r>
            <a:r>
              <a:rPr lang="sl-SI" sz="2400" b="1" u="sng" dirty="0" smtClean="0"/>
              <a:t>http://www.youtube.com/watch?v=reFk1mXpYDA</a:t>
            </a:r>
            <a:endParaRPr lang="sl-SI" sz="2400" u="sng" dirty="0"/>
          </a:p>
        </p:txBody>
      </p:sp>
      <p:sp>
        <p:nvSpPr>
          <p:cNvPr id="22532" name="AutoShape 5" descr="data:image/jpg;base64,/9j/4AAQSkZJRgABAQAAAQABAAD/2wCEAAkGBhQQERUUEhQWFRQUFRYXFBUYFxUWGxYbFhgZFxgfGBQXHCofGRwkHBgYIC8gIycqLCwsGB4xNTAqNSYrLCkBCQoKDgwOGg8PFikiHiQuLDUtKSksKikpLCkpKSktKSwsLikpKS41LCk1KSkpNSksKSk1KSkpLC8sKSwpKSksLP/AABEIAIAAYAMBIgACEQEDEQH/xAAbAAACAwEBAQAAAAAAAAAAAAAEBQIDBgEHAP/EADoQAAECAwUGBAMGBgMAAAAAAAECEQADIQQFEjFBIlFhcYGhBhMykbHB8EJSgtHh8QcUFmJyoiMkM//EABoBAAIDAQEAAAAAAAAAAAAAAAEDAAIEBQb/xAAlEQADAAICAgEDBQAAAAAAAAAAAQIDESExBBJBEyJRBTJhwfD/2gAMAwEAAhEDEQA/ANRH0fPHHhQT6PoiTETMgEAb/vlNkkKmqDkMEpdsSjQD4k8o8ztv8RLYsumYmWNEoSkN+JTk840HjSf/ADFqlWY0lyx5i95KgWrpssPxGOyrlk4WwJbNiH+MTaQycboy9h8dWyUrEZpmB6pWxB6tTo0eh+HfGEq2bI2JrVlk5/4n7Q7iMtarolKDYANzUjL22SbPNCpaiCKggsQRuMHhkrG5Pbo4RCnwrfn85ZwstjBwzAKBxqObvDYwRZwiItEo4YhAgxwmIkxExVkOLMVkxxZjggbIefX4tQttpPpKUoAJGSTRwNTTWKLmviYVFGPGKsopAbnvjSX7d7WjzFNgXLCOOJJcdlGEap0qUSwLFxSvN6vE2aMa4TFFstUxS9pUxgWATQdo5e8nFIxF3DEEs+6sM7NbEE7QcPQkD8o+vyWFylJTrQe4i2y7S0zQ/wAObKZdkc5rWpXEZJD8aP1jVPGe8OvIs6Uq9RdR6/tDWXbwYhla0wuORFM4GJQQFhiJjsRMUZCpUfJjqhHEwCAN/wBnK5CmDlO0OmfYmMHLRhdQUTX07VH3BJB7x6FeUwhIH3ix/LrHlU2euU4TmlSkl3GRIBHAhj1gTSdaL471wMJksKqpwAXAbDlxzPUwfdc4GcgHVVObEivGM6m1LXmaRfZ1Y5sqWl3CwtR3BFc+3WGU/kvV8NnoEwx1MVy5uIAxaICe0I7CZM6C5cyFqTBUpcXCMCYiTEFTYEtFo0Gf6PCbpStsDegifaQkVP5nkIV3jbyZZw0+O/5RFnzzrFJr1jDeWq6Eu2wObMcitFHvmD7GFl9SyJanzAxDpUt0eDJqGlqGqFdtkjsRBFqlpwYVJcH4HcflFIbTTKJvezGySmappdBmotRMN7LZESEqVV9SczuA3V3RXcdiwywQnMOX31+g8EyLGqcrGr0JokZPo7do1ZL29fAy8joLuu1rYknZoEjR2r0Bh1Jm4hu4QolJdYToA54O4+UMhCpzOX/AJvQU8WyjAqZogmWY6EUqW0OT2FkwstC2WriaHprxHzg60TwhJUXISHYVJ0oNYzVzzETMa/MXMK6TAqgfgkimvvGfNO43+CmToaTZ4GJ6M5P19ZxCRUEbjA1os5FPUk5HVtQemXKO2KZpqNk8fun2jCI2cvBBxADJaVp5Kw4k/DsIghToxKIYJJZvuhz8INnJpyKT7EP2eAZaDgI3v3LHtE3ohBFlGEAhiEjEQdya1FIIRVI0eofIAZEnQAVim2KASxUE4qrJLBKXjN+I/Egmjy5QwyhQqNDMbJxon+3XM7o3eL4dZ3v4Do1VmQmq0KC0rLpUNQlkj64xJSiWAzUfYZkxkLmv4SpK32gmssAj1LKQc9Nl+sD3h4mmzF4goygkYUhCiKAuSSPUTv4CNj/TPbI0n9odG7myygBww0fhmfhBNkmukHeIUJtxnSpILv5SPMJzJIALniz9YPu6Y4POkZplY8rhMvHei3xFaiiSWxutSUbAdQBqrDuLA1gK5bO0sKJmkqq00upIqACNP1inxlapiPJwKWlLzSopSVOUpSZYIGhJUP2gK47TMUZh2kpGApCwqpUCVgPVgRQ8YOeX9LfH9ktjy0IodxhQV+VNTTYWcL7icvl9GCrZaySnZLD1NX4RRaLRLUgpWaGjPUl6M1Xdo50oUNVzBkTmMqV3wNLJVLLfZKQpWg2gCa83hJIs8+YpykgJLBa9lxvwmsTva5bTMBCJqRLVVSHWATq5ALh614w/FEe6VvSChH4kvZM6eQg/8SaA/fLti5Zt7wLd8xfmBMoElVHSHI0J4AO5qOJET/pa0KWU4QACAVFQw5aHM57tYIukTrLNUSlwxQWKXoaEPxApHoY8jFM+kMZM7fArt89al7aWUHJehqB6n5u/GGXhW6TPnYlJeWgHEptkFqDnwgC8rUqbMUpYY0DUNBvOufWLLFfE2SGlzFIS7hIZnOZYiNEy7nafZHwzfGWA/wDtvPvF0in17wPc09dosqZk0gk4qsASymGUEIpHBvC8WbTfZJ/ciPimSVSk4VLSQsAFKikbVHWR9kCvTjCGx30mWnCJpWlJ2pipa5jYjR1EgAfVY2FrkCYhSDkpJSeoaMPOuZaUBCpiEyEqxKIcKP8AkNTp9NF2opelMNI1SJDgvUZOQA+mjQns11nzsa1EFE04AKAirPvoRC6yX0rzJk5SimT6UpJdyBQIG8atF1lvRc1RVLQslKXSVJ1XQEDWjluEY6wXD46KTG3pGnK20iqasaMD7H23RkzMXNO0tegUoFSEk6VTkw0G+GF23Qmz4i+NZJ22bZowZ+v7RV4ZS5rn8GjP4zwa9n2MjNdXQ9foPC69VAHEcjsk0zAp7xdarSEpJybt+kY+8r2NoJGSN2pbU8Ib4vj3kv7RENy9lNumBcw4eHaKAlq15xJKwadt/KLbHdyp0wIQNpXsN5O4DfHqYj0jWyN7eza+DrUTZFJNAhagPxAL7PDOSaVgSVZ0yEJlI9I9SywKiTUsPqggmyk4QTma8ny7NHGzUsmb2XwWlcjcmM74gurziE4ikPiajK3u/bnD8mFV9FJbGAQAVFxlv+BjLkfryuw10Zi85YBMpcpYAT/11J2gTo9MIB13VffDi4bSiRKTiXiUgGlGc7jqAMuUK7VYyQks2MYikPR6gNvAYHi8clSgKnmeHvBjKnpf7ZRMYXz4hkJ2JaUBBO2FGupfCly/OM/eniIqCTLfAFAhia4dFGjd9IRT141KV95RP12jlmmKQThy1ByP6xoXipV7JbbH1kdLTDLdecyf6iAD9kUf5mJSLsmTG8uWskbkq7khobXT4jRLH/mEHVSUIr1Z/rKGX9SpWxC68WD++UaVnnCtTDEAl1+Dgdq0KKXyQDV/7j8hDOzWI2ZSlSk50OZLDc8CTL64o6q+bwNM8QgUK34JJPcfnGW8+bI/t4JyNLwtoloK1aqSDv2iHz3B4cj5xhptsFpmSpaQQnGl3zU5DngyX7xuUxf6Txyvbt9l4P/Z"/>
          <p:cNvSpPr>
            <a:spLocks noChangeAspect="1" noChangeArrowheads="1"/>
          </p:cNvSpPr>
          <p:nvPr/>
        </p:nvSpPr>
        <p:spPr bwMode="auto">
          <a:xfrm>
            <a:off x="76200" y="-590550"/>
            <a:ext cx="914400" cy="1219200"/>
          </a:xfrm>
          <a:prstGeom prst="rect">
            <a:avLst/>
          </a:prstGeom>
          <a:noFill/>
          <a:ln w="9525">
            <a:noFill/>
            <a:miter lim="800000"/>
            <a:headEnd/>
            <a:tailEnd/>
          </a:ln>
        </p:spPr>
        <p:txBody>
          <a:bodyPr/>
          <a:lstStyle/>
          <a:p>
            <a:endParaRPr lang="sl-SI"/>
          </a:p>
        </p:txBody>
      </p:sp>
      <p:sp>
        <p:nvSpPr>
          <p:cNvPr id="22533" name="AutoShape 7" descr="data:image/jpg;base64,/9j/4AAQSkZJRgABAQAAAQABAAD/2wCEAAkGBhQQERUUEhQWFRQUFRYXFBUYFxUWGxYbFhgZFxgfGBQXHCofGRwkHBgYIC8gIycqLCwsGB4xNTAqNSYrLCkBCQoKDgwOGg8PFikiHiQuLDUtKSksKikpLCkpKSktKSwsLikpKS41LCk1KSkpNSksKSk1KSkpLC8sKSwpKSksLP/AABEIAIAAYAMBIgACEQEDEQH/xAAbAAACAwEBAQAAAAAAAAAAAAAEBQIDBgEHAP/EADoQAAECAwUGBAMGBgMAAAAAAAECEQADIQQFEjFBIlFhcYGhBhMykbHB8EJSgtHh8QcUFmJyoiMkM//EABoBAAIDAQEAAAAAAAAAAAAAAAEDAAIEBQb/xAAlEQADAAICAgEDBQAAAAAAAAAAAQIDESExBBJBEyJRBTJhwfD/2gAMAwEAAhEDEQA/ANRH0fPHHhQT6PoiTETMgEAb/vlNkkKmqDkMEpdsSjQD4k8o8ztv8RLYsumYmWNEoSkN+JTk840HjSf/ADFqlWY0lyx5i95KgWrpssPxGOyrlk4WwJbNiH+MTaQycboy9h8dWyUrEZpmB6pWxB6tTo0eh+HfGEq2bI2JrVlk5/4n7Q7iMtarolKDYANzUjL22SbPNCpaiCKggsQRuMHhkrG5Pbo4RCnwrfn85ZwstjBwzAKBxqObvDYwRZwiItEo4YhAgxwmIkxExVkOLMVkxxZjggbIefX4tQttpPpKUoAJGSTRwNTTWKLmviYVFGPGKsopAbnvjSX7d7WjzFNgXLCOOJJcdlGEap0qUSwLFxSvN6vE2aMa4TFFstUxS9pUxgWATQdo5e8nFIxF3DEEs+6sM7NbEE7QcPQkD8o+vyWFylJTrQe4i2y7S0zQ/wAObKZdkc5rWpXEZJD8aP1jVPGe8OvIs6Uq9RdR6/tDWXbwYhla0wuORFM4GJQQFhiJjsRMUZCpUfJjqhHEwCAN/wBnK5CmDlO0OmfYmMHLRhdQUTX07VH3BJB7x6FeUwhIH3ix/LrHlU2euU4TmlSkl3GRIBHAhj1gTSdaL471wMJksKqpwAXAbDlxzPUwfdc4GcgHVVObEivGM6m1LXmaRfZ1Y5sqWl3CwtR3BFc+3WGU/kvV8NnoEwx1MVy5uIAxaICe0I7CZM6C5cyFqTBUpcXCMCYiTEFTYEtFo0Gf6PCbpStsDegifaQkVP5nkIV3jbyZZw0+O/5RFnzzrFJr1jDeWq6Eu2wObMcitFHvmD7GFl9SyJanzAxDpUt0eDJqGlqGqFdtkjsRBFqlpwYVJcH4HcflFIbTTKJvezGySmappdBmotRMN7LZESEqVV9SczuA3V3RXcdiwywQnMOX31+g8EyLGqcrGr0JokZPo7do1ZL29fAy8joLuu1rYknZoEjR2r0Bh1Jm4hu4QolJdYToA54O4+UMhCpzOX/AJvQU8WyjAqZogmWY6EUqW0OT2FkwstC2WriaHprxHzg60TwhJUXISHYVJ0oNYzVzzETMa/MXMK6TAqgfgkimvvGfNO43+CmToaTZ4GJ6M5P19ZxCRUEbjA1os5FPUk5HVtQemXKO2KZpqNk8fun2jCI2cvBBxADJaVp5Kw4k/DsIghToxKIYJJZvuhz8INnJpyKT7EP2eAZaDgI3v3LHtE3ohBFlGEAhiEjEQdya1FIIRVI0eofIAZEnQAVim2KASxUE4qrJLBKXjN+I/Egmjy5QwyhQqNDMbJxon+3XM7o3eL4dZ3v4Do1VmQmq0KC0rLpUNQlkj64xJSiWAzUfYZkxkLmv4SpK32gmssAj1LKQc9Nl+sD3h4mmzF4goygkYUhCiKAuSSPUTv4CNj/TPbI0n9odG7myygBww0fhmfhBNkmukHeIUJtxnSpILv5SPMJzJIALniz9YPu6Y4POkZplY8rhMvHei3xFaiiSWxutSUbAdQBqrDuLA1gK5bO0sKJmkqq00upIqACNP1inxlapiPJwKWlLzSopSVOUpSZYIGhJUP2gK47TMUZh2kpGApCwqpUCVgPVgRQ8YOeX9LfH9ktjy0IodxhQV+VNTTYWcL7icvl9GCrZaySnZLD1NX4RRaLRLUgpWaGjPUl6M1Xdo50oUNVzBkTmMqV3wNLJVLLfZKQpWg2gCa83hJIs8+YpykgJLBa9lxvwmsTva5bTMBCJqRLVVSHWATq5ALh614w/FEe6VvSChH4kvZM6eQg/8SaA/fLti5Zt7wLd8xfmBMoElVHSHI0J4AO5qOJET/pa0KWU4QACAVFQw5aHM57tYIukTrLNUSlwxQWKXoaEPxApHoY8jFM+kMZM7fArt89al7aWUHJehqB6n5u/GGXhW6TPnYlJeWgHEptkFqDnwgC8rUqbMUpYY0DUNBvOufWLLFfE2SGlzFIS7hIZnOZYiNEy7nafZHwzfGWA/wDtvPvF0in17wPc09dosqZk0gk4qsASymGUEIpHBvC8WbTfZJ/ciPimSVSk4VLSQsAFKikbVHWR9kCvTjCGx30mWnCJpWlJ2pipa5jYjR1EgAfVY2FrkCYhSDkpJSeoaMPOuZaUBCpiEyEqxKIcKP8AkNTp9NF2opelMNI1SJDgvUZOQA+mjQns11nzsa1EFE04AKAirPvoRC6yX0rzJk5SimT6UpJdyBQIG8atF1lvRc1RVLQslKXSVJ1XQEDWjluEY6wXD46KTG3pGnK20iqasaMD7H23RkzMXNO0tegUoFSEk6VTkw0G+GF23Qmz4i+NZJ22bZowZ+v7RV4ZS5rn8GjP4zwa9n2MjNdXQ9foPC69VAHEcjsk0zAp7xdarSEpJybt+kY+8r2NoJGSN2pbU8Ib4vj3kv7RENy9lNumBcw4eHaKAlq15xJKwadt/KLbHdyp0wIQNpXsN5O4DfHqYj0jWyN7eza+DrUTZFJNAhagPxAL7PDOSaVgSVZ0yEJlI9I9SywKiTUsPqggmyk4QTma8ny7NHGzUsmb2XwWlcjcmM74gurziE4ikPiajK3u/bnD8mFV9FJbGAQAVFxlv+BjLkfryuw10Zi85YBMpcpYAT/11J2gTo9MIB13VffDi4bSiRKTiXiUgGlGc7jqAMuUK7VYyQks2MYikPR6gNvAYHi8clSgKnmeHvBjKnpf7ZRMYXz4hkJ2JaUBBO2FGupfCly/OM/eniIqCTLfAFAhia4dFGjd9IRT141KV95RP12jlmmKQThy1ByP6xoXipV7JbbH1kdLTDLdecyf6iAD9kUf5mJSLsmTG8uWskbkq7khobXT4jRLH/mEHVSUIr1Z/rKGX9SpWxC68WD++UaVnnCtTDEAl1+Dgdq0KKXyQDV/7j8hDOzWI2ZSlSk50OZLDc8CTL64o6q+bwNM8QgUK34JJPcfnGW8+bI/t4JyNLwtoloK1aqSDv2iHz3B4cj5xhptsFpmSpaQQnGl3zU5DngyX7xuUxf6Txyvbt9l4P/Z"/>
          <p:cNvSpPr>
            <a:spLocks noChangeAspect="1" noChangeArrowheads="1"/>
          </p:cNvSpPr>
          <p:nvPr/>
        </p:nvSpPr>
        <p:spPr bwMode="auto">
          <a:xfrm>
            <a:off x="76200" y="-590550"/>
            <a:ext cx="914400" cy="1219200"/>
          </a:xfrm>
          <a:prstGeom prst="rect">
            <a:avLst/>
          </a:prstGeom>
          <a:noFill/>
          <a:ln w="9525">
            <a:noFill/>
            <a:miter lim="800000"/>
            <a:headEnd/>
            <a:tailEnd/>
          </a:ln>
        </p:spPr>
        <p:txBody>
          <a:bodyPr/>
          <a:lstStyle/>
          <a:p>
            <a:endParaRPr lang="sl-SI"/>
          </a:p>
        </p:txBody>
      </p:sp>
      <p:pic>
        <p:nvPicPr>
          <p:cNvPr id="22534" name="Picture 9" descr="http://www.karate-zveza.si/slike/reprezentanca/clanska/Jan-Merc.JPG"/>
          <p:cNvPicPr>
            <a:picLocks noChangeAspect="1" noChangeArrowheads="1"/>
          </p:cNvPicPr>
          <p:nvPr/>
        </p:nvPicPr>
        <p:blipFill>
          <a:blip r:embed="rId4" cstate="print"/>
          <a:srcRect/>
          <a:stretch>
            <a:fillRect/>
          </a:stretch>
        </p:blipFill>
        <p:spPr bwMode="auto">
          <a:xfrm>
            <a:off x="7452321" y="-1"/>
            <a:ext cx="1691680" cy="22549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326</TotalTime>
  <Words>508</Words>
  <Application>Microsoft Office PowerPoint</Application>
  <PresentationFormat>On-screen Show (4:3)</PresentationFormat>
  <Paragraphs>38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RUBIKON 2012,  tekmovanje študentov prava v predstavitvi sodb ESČP</vt:lpstr>
      <vt:lpstr>Slide 2</vt:lpstr>
      <vt:lpstr>Rubikon 2006 Zmagovalka: Nina Scortegagna Predstavitve je ocenjevala komisija v sestavi dr. Janez Čebulj, predsednik US, Franc Testen, predsednik VS in Liana Kalčina, vodja IDC SE.</vt:lpstr>
      <vt:lpstr>Slide 4</vt:lpstr>
      <vt:lpstr>Slide 5</vt:lpstr>
      <vt:lpstr>Rubikon 2009 posnetke finala si lahko ogledate na internetu: mojvideo.com</vt:lpstr>
      <vt:lpstr>Zmagovalka Rubikona 2010 </vt:lpstr>
      <vt:lpstr>Franc Testen, dr. Dragica Wedam Lukić in Nejc Brezovar v komisiji Rubikona 2008</vt:lpstr>
      <vt:lpstr>Rubikon 2011</vt:lpstr>
      <vt:lpstr>Doslej so na tekmovanjih Rubikon zmagale:  Nina Scortegagna (2006), Staša Nunič (2007), Nina Zupan (2008), Ana Kastelec (2009), Sanda Šabić (2010) in Marjana Trebižan (2011).   </vt:lpstr>
      <vt:lpstr>Slide 11</vt:lpstr>
      <vt:lpstr>Predavanje dr. Boštjana M. Zupančiča v dvorani ESČP</vt:lpstr>
      <vt:lpstr>Letošnje tekmovanje v predstavitvi sodb ESČP je bilo 17. maja na Pravni fakulteti v Ljubljani v organizaciji Katedre za ustavno pravo in ŠS Pravne fakultete. Tekmovanje je bilo že sedmo zapored, na njem pa so nastopali najboljši študentje naše fakultete, izbrani izmed več kot 120 predstavitev ter predstavnica Evropske pravne fakultete iz Nove Gorice (za naslednje leto sta udeležbo napovedali tudi Fakulteta za upravo in mariborska Pravna fakulteta). Vsak tekmovalec si je svobodno izbral sodbo ESČP, ki jo je predstavil (ni se smela nanašati na Slovenijo) in nato odgovarjal na vprašanja žirije.   Tudi letos so Študentske novice poskrbele za objavo povzetka tekmovanja in galerijo fotografij. Najdete jih na naslednjih spletnih naslovih: video: http://www.youtube.com/watch?v=cbxG6zI4OAg&amp;feature=youtu.be   slike: http://www.facebook.com/media/set/?set=a.437599736250565.106171.193344124009462&amp;type=3      </vt:lpstr>
      <vt:lpstr>Na finalu tekmovanja Rubikon 2012 so sodbe ESČP predstavili:  Ana Velkavrh - Al-Saadoon &amp; Mufdhi v. UK Maša Jeričević - E.B. v. Francija Danijel Igrec - Sejdić and Finci v. BiH Tina Korošec – Al Hanchi v. BiH  Maruša Veber – Gillian v. UK Barbara Oven – Lautsi v. Italija Neža Šubic – Evans v. UK Ivana Viljušić – Blečić v. Hrvaška in  Aldijana Ahmetović – M.S.S. v. Belgija in Grčija, ki prihaja z Evropske pravne fakultete v Novi Gorici.  </vt:lpstr>
      <vt:lpstr>Komisija v sestavi dr. Zdenka Čebašek Travnik, varuhinja človekovih pravic, Boris Kobal, režiser in igralec, dr. Dragan Petrovec, raziskovalec in publicist in Tone Matoh, podprvak z lanskega tekmovanja je letos postavljala tekmovalcev številna zahtevna vprašanja. </vt:lpstr>
      <vt:lpstr>Zmagovalka Rubikona 2012: Neža Šubic</vt:lpstr>
      <vt:lpstr>Priznanja sta podeljevala prodekan prof. dr. Grega Strban in varuhinja človekovih pravic dr. Zdenka Čebašek Travnik.</vt:lpstr>
      <vt:lpstr>Slide 18</vt:lpstr>
      <vt:lpstr>Iskreno se zahvaljujem vsem, ki so prispevali k uspešni izvedbi in promociji Rubikona 2012.   </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RUBIKON 2012,  tekmovanje študentov prava v predstavitvi sodb ESČP</dc:title>
  <dc:creator>Ciril</dc:creator>
  <cp:lastModifiedBy>Ciril</cp:lastModifiedBy>
  <cp:revision>3</cp:revision>
  <dcterms:created xsi:type="dcterms:W3CDTF">2012-05-22T14:54:16Z</dcterms:created>
  <dcterms:modified xsi:type="dcterms:W3CDTF">2012-05-22T20:21:07Z</dcterms:modified>
</cp:coreProperties>
</file>