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19" name="Footer Placeholder 18"/>
          <p:cNvSpPr>
            <a:spLocks noGrp="1"/>
          </p:cNvSpPr>
          <p:nvPr>
            <p:ph type="ftr" sz="quarter" idx="11"/>
          </p:nvPr>
        </p:nvSpPr>
        <p:spPr/>
        <p:txBody>
          <a:bodyPr/>
          <a:lstStyle/>
          <a:p>
            <a:endParaRPr lang="sr-Latn-CS"/>
          </a:p>
        </p:txBody>
      </p:sp>
      <p:sp>
        <p:nvSpPr>
          <p:cNvPr id="27" name="Slide Number Placeholder 26"/>
          <p:cNvSpPr>
            <a:spLocks noGrp="1"/>
          </p:cNvSpPr>
          <p:nvPr>
            <p:ph type="sldNum" sz="quarter" idx="12"/>
          </p:nvPr>
        </p:nvSpPr>
        <p:spPr/>
        <p:txBody>
          <a:bodyPr/>
          <a:lstStyle/>
          <a:p>
            <a:fld id="{24CF4046-465B-44DA-8EA7-93C03A5AC63A}" type="slidenum">
              <a:rPr lang="sr-Latn-CS" smtClean="0"/>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24CF4046-465B-44DA-8EA7-93C03A5AC63A}" type="slidenum">
              <a:rPr lang="sr-Latn-CS" smtClean="0"/>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24CF4046-465B-44DA-8EA7-93C03A5AC63A}" type="slidenum">
              <a:rPr lang="sr-Latn-CS" smtClean="0"/>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738C45-45B8-4CA3-B24F-173C37C6D917}" type="datetimeFigureOut">
              <a:rPr lang="sr-Latn-CS" smtClean="0"/>
              <a:t>25.3.2012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a:xfrm>
            <a:off x="8077200" y="6356350"/>
            <a:ext cx="609600" cy="365125"/>
          </a:xfrm>
        </p:spPr>
        <p:txBody>
          <a:bodyPr/>
          <a:lstStyle/>
          <a:p>
            <a:fld id="{24CF4046-465B-44DA-8EA7-93C03A5AC63A}" type="slidenum">
              <a:rPr lang="sr-Latn-CS" smtClean="0"/>
              <a:t>‹#›</a:t>
            </a:fld>
            <a:endParaRPr lang="sr-Latn-C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738C45-45B8-4CA3-B24F-173C37C6D917}" type="datetimeFigureOut">
              <a:rPr lang="sr-Latn-CS" smtClean="0"/>
              <a:t>25.3.2012</a:t>
            </a:fld>
            <a:endParaRPr lang="sr-Latn-C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Latn-C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CF4046-465B-44DA-8EA7-93C03A5AC63A}" type="slidenum">
              <a:rPr lang="sr-Latn-CS" smtClean="0"/>
              <a:t>‹#›</a:t>
            </a:fld>
            <a:endParaRPr lang="sr-Latn-C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dirty="0" smtClean="0"/>
              <a:t>Štirinajsta ekskurzija v Strasbourg 2012</a:t>
            </a:r>
            <a:endParaRPr lang="sr-Latn-CS" dirty="0"/>
          </a:p>
        </p:txBody>
      </p:sp>
      <p:sp>
        <p:nvSpPr>
          <p:cNvPr id="3" name="Subtitle 2"/>
          <p:cNvSpPr>
            <a:spLocks noGrp="1"/>
          </p:cNvSpPr>
          <p:nvPr>
            <p:ph type="subTitle" idx="1"/>
          </p:nvPr>
        </p:nvSpPr>
        <p:spPr/>
        <p:txBody>
          <a:bodyPr/>
          <a:lstStyle/>
          <a:p>
            <a:r>
              <a:rPr lang="sr-Latn-CS" dirty="0" smtClean="0"/>
              <a:t>Evropsko pravo človekovih pravic</a:t>
            </a:r>
            <a:endParaRPr lang="sr-Latn-CS" dirty="0"/>
          </a:p>
        </p:txBody>
      </p:sp>
      <p:pic>
        <p:nvPicPr>
          <p:cNvPr id="4" name="Picture 4"/>
          <p:cNvPicPr>
            <a:picLocks noChangeAspect="1" noChangeArrowheads="1"/>
          </p:cNvPicPr>
          <p:nvPr/>
        </p:nvPicPr>
        <p:blipFill>
          <a:blip r:embed="rId2" cstate="print"/>
          <a:srcRect/>
          <a:stretch>
            <a:fillRect/>
          </a:stretch>
        </p:blipFill>
        <p:spPr bwMode="auto">
          <a:xfrm>
            <a:off x="7236296" y="6222099"/>
            <a:ext cx="1907704" cy="635901"/>
          </a:xfrm>
          <a:prstGeom prst="rect">
            <a:avLst/>
          </a:prstGeom>
          <a:noFill/>
          <a:ln w="9525">
            <a:noFill/>
            <a:miter lim="800000"/>
            <a:headEnd/>
            <a:tailEnd/>
          </a:ln>
        </p:spPr>
      </p:pic>
      <p:sp>
        <p:nvSpPr>
          <p:cNvPr id="5" name="Rectangle 4"/>
          <p:cNvSpPr/>
          <p:nvPr/>
        </p:nvSpPr>
        <p:spPr>
          <a:xfrm>
            <a:off x="3815408" y="4941168"/>
            <a:ext cx="5328592" cy="1384995"/>
          </a:xfrm>
          <a:prstGeom prst="rect">
            <a:avLst/>
          </a:prstGeom>
        </p:spPr>
        <p:txBody>
          <a:bodyPr wrap="square">
            <a:spAutoFit/>
          </a:bodyPr>
          <a:lstStyle/>
          <a:p>
            <a:r>
              <a:rPr lang="sr-Latn-CS" sz="2800" dirty="0">
                <a:solidFill>
                  <a:prstClr val="black"/>
                </a:solidFill>
                <a:latin typeface="Monotype Corsiva" pitchFamily="66" charset="0"/>
                <a:ea typeface="+mj-ea"/>
                <a:cs typeface="+mj-cs"/>
              </a:rPr>
              <a:t>To je podobno kot v golfu, isto </a:t>
            </a:r>
            <a:r>
              <a:rPr lang="sr-Latn-CS" sz="2800" dirty="0" smtClean="0">
                <a:solidFill>
                  <a:prstClr val="black"/>
                </a:solidFill>
                <a:latin typeface="Monotype Corsiva" pitchFamily="66" charset="0"/>
                <a:ea typeface="+mj-ea"/>
                <a:cs typeface="+mj-cs"/>
              </a:rPr>
              <a:t>igrišče, </a:t>
            </a:r>
            <a:r>
              <a:rPr lang="sr-Latn-CS" sz="2800" dirty="0">
                <a:solidFill>
                  <a:prstClr val="black"/>
                </a:solidFill>
                <a:latin typeface="Monotype Corsiva" pitchFamily="66" charset="0"/>
                <a:ea typeface="+mj-ea"/>
                <a:cs typeface="+mj-cs"/>
              </a:rPr>
              <a:t>isti </a:t>
            </a:r>
            <a:r>
              <a:rPr lang="sr-Latn-CS" sz="2800" dirty="0" smtClean="0">
                <a:solidFill>
                  <a:prstClr val="black"/>
                </a:solidFill>
                <a:latin typeface="Monotype Corsiva" pitchFamily="66" charset="0"/>
                <a:ea typeface="+mj-ea"/>
                <a:cs typeface="+mj-cs"/>
              </a:rPr>
              <a:t>nastopajoči, </a:t>
            </a:r>
            <a:r>
              <a:rPr lang="sr-Latn-CS" sz="2800" dirty="0">
                <a:solidFill>
                  <a:prstClr val="black"/>
                </a:solidFill>
                <a:latin typeface="Monotype Corsiva" pitchFamily="66" charset="0"/>
                <a:ea typeface="+mj-ea"/>
                <a:cs typeface="+mj-cs"/>
              </a:rPr>
              <a:t>enaka pravila, pa je </a:t>
            </a:r>
            <a:r>
              <a:rPr lang="sr-Latn-CS" sz="2800" dirty="0" smtClean="0">
                <a:solidFill>
                  <a:prstClr val="black"/>
                </a:solidFill>
                <a:latin typeface="Monotype Corsiva" pitchFamily="66" charset="0"/>
                <a:ea typeface="+mj-ea"/>
                <a:cs typeface="+mj-cs"/>
              </a:rPr>
              <a:t>vendarle vedno </a:t>
            </a:r>
            <a:r>
              <a:rPr lang="sr-Latn-CS" sz="2800" dirty="0">
                <a:solidFill>
                  <a:prstClr val="black"/>
                </a:solidFill>
                <a:latin typeface="Monotype Corsiva" pitchFamily="66" charset="0"/>
                <a:ea typeface="+mj-ea"/>
                <a:cs typeface="+mj-cs"/>
              </a:rPr>
              <a:t>znova </a:t>
            </a:r>
            <a:r>
              <a:rPr lang="sr-Latn-CS" sz="2800" dirty="0" smtClean="0">
                <a:solidFill>
                  <a:prstClr val="black"/>
                </a:solidFill>
                <a:latin typeface="Monotype Corsiva" pitchFamily="66" charset="0"/>
                <a:ea typeface="+mj-ea"/>
                <a:cs typeface="+mj-cs"/>
              </a:rPr>
              <a:t>zanimivo ...</a:t>
            </a:r>
            <a:endParaRPr lang="sr-Latn-CS" sz="2800" dirty="0">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Temporary Internet Files\Content.Outlook\DZ5WDXF7\DSC00938 (2).JPG"/>
          <p:cNvPicPr/>
          <p:nvPr/>
        </p:nvPicPr>
        <p:blipFill>
          <a:blip r:embed="rId2" cstate="print"/>
          <a:srcRect/>
          <a:stretch>
            <a:fillRect/>
          </a:stretch>
        </p:blipFill>
        <p:spPr bwMode="auto">
          <a:xfrm>
            <a:off x="-252536" y="-171400"/>
            <a:ext cx="9865096" cy="7488832"/>
          </a:xfrm>
          <a:prstGeom prst="rect">
            <a:avLst/>
          </a:prstGeom>
          <a:noFill/>
          <a:ln w="9525">
            <a:noFill/>
            <a:miter lim="800000"/>
            <a:headEnd/>
            <a:tailEnd/>
          </a:ln>
        </p:spPr>
      </p:pic>
      <p:sp>
        <p:nvSpPr>
          <p:cNvPr id="3" name="TextBox 2"/>
          <p:cNvSpPr txBox="1"/>
          <p:nvPr/>
        </p:nvSpPr>
        <p:spPr>
          <a:xfrm>
            <a:off x="1763688" y="6381328"/>
            <a:ext cx="5400600" cy="923330"/>
          </a:xfrm>
          <a:prstGeom prst="rect">
            <a:avLst/>
          </a:prstGeom>
          <a:noFill/>
        </p:spPr>
        <p:txBody>
          <a:bodyPr wrap="square" rtlCol="0">
            <a:spAutoFit/>
          </a:bodyPr>
          <a:lstStyle/>
          <a:p>
            <a:r>
              <a:rPr lang="sr-Latn-CS" b="1" dirty="0" smtClean="0"/>
              <a:t>Udeleženci ekskurzije pred ESČP s sodnico dr. Mirjano Lazarovo Trajkovsko, ki je na Pravni fakulteti v Ljubljani doktorirala s temo o pilotnih sodbah ESČP.</a:t>
            </a:r>
            <a:endParaRPr lang="sr-Latn-C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4692"/>
            <a:ext cx="9144000" cy="6463308"/>
          </a:xfrm>
          <a:prstGeom prst="rect">
            <a:avLst/>
          </a:prstGeom>
        </p:spPr>
        <p:txBody>
          <a:bodyPr wrap="square">
            <a:spAutoFit/>
          </a:bodyPr>
          <a:lstStyle/>
          <a:p>
            <a:pPr algn="just"/>
            <a:r>
              <a:rPr lang="sl-SI" sz="2300" b="1" dirty="0"/>
              <a:t>Od 20. do 23. </a:t>
            </a:r>
            <a:r>
              <a:rPr lang="sl-SI" sz="2300" b="1" dirty="0" smtClean="0"/>
              <a:t>marca </a:t>
            </a:r>
            <a:r>
              <a:rPr lang="sl-SI" sz="2300" b="1" dirty="0"/>
              <a:t>je potekala ekskurzija študentov prava v Strasbourg, na kateri smo prisostvovali javni </a:t>
            </a:r>
            <a:r>
              <a:rPr lang="sl-SI" sz="2300" b="1" dirty="0" smtClean="0"/>
              <a:t>obravnavi </a:t>
            </a:r>
            <a:r>
              <a:rPr lang="sl-SI" sz="2300" b="1" dirty="0"/>
              <a:t>primera pred velikim senatom Evropskega sodišča za človekove </a:t>
            </a:r>
            <a:r>
              <a:rPr lang="sl-SI" sz="2300" b="1" dirty="0" smtClean="0"/>
              <a:t>pravice (obravnavo si lahko ogledate na www.echr.coe.int), </a:t>
            </a:r>
            <a:r>
              <a:rPr lang="sl-SI" sz="2300" b="1" dirty="0"/>
              <a:t>se </a:t>
            </a:r>
            <a:r>
              <a:rPr lang="sl-SI" sz="2300" b="1" dirty="0" smtClean="0"/>
              <a:t>srečali </a:t>
            </a:r>
            <a:r>
              <a:rPr lang="sl-SI" sz="2300" b="1" dirty="0"/>
              <a:t>s sodnico dr. Mirjano Lazarovo </a:t>
            </a:r>
            <a:r>
              <a:rPr lang="sl-SI" sz="2300" b="1" dirty="0" smtClean="0"/>
              <a:t>Trajkovsko, </a:t>
            </a:r>
            <a:r>
              <a:rPr lang="sl-SI" sz="2300" b="1" dirty="0"/>
              <a:t>poslušali predavanje sodnika dr. Boštjana M. Zupančiča o formalizmu pri sojenju ter poslušali predstavitve delovanja Sveta Evrope in njenih organov, ki so jih podali Matjaž Gruden, Milica Vesović, veleposlanik Damjan Bergant in njegova namestnica Barbara Sušnik ter se neformalno srečali z vrsto nekdanjih študentov pri predmetih Pravo SE in Evropsko pravo človekovih pravic, ki trenutno delajo v organih in službah SE. Posebnost tokratne ekskurzije je bila generalka tekmovalcev, ki se pripravljajo za regionalno tekmovanje v simulaciji dela ESČP, ki bo konec aprila v Sarajevu. Širše poročio za Pravno prakso bo pripravil </a:t>
            </a:r>
            <a:r>
              <a:rPr lang="sl-SI" sz="2300" b="1" dirty="0" smtClean="0"/>
              <a:t>as. s Fakultete za upravo </a:t>
            </a:r>
            <a:r>
              <a:rPr lang="sl-SI" sz="2300" b="1" dirty="0"/>
              <a:t>Nejc Brezovar. Zahvaljujem se </a:t>
            </a:r>
            <a:r>
              <a:rPr lang="sl-SI" sz="2300" b="1" dirty="0" smtClean="0"/>
              <a:t>vsem navedenim in drugim, ki so  </a:t>
            </a:r>
            <a:r>
              <a:rPr lang="sl-SI" sz="2300" b="1" dirty="0"/>
              <a:t>pripevali k uspešni izvedbi ekskurzije, zlasti pa </a:t>
            </a:r>
            <a:r>
              <a:rPr lang="sl-SI" sz="2300" b="1" dirty="0" smtClean="0"/>
              <a:t>Maji </a:t>
            </a:r>
            <a:r>
              <a:rPr lang="sl-SI" sz="2300" b="1" dirty="0"/>
              <a:t>Jagodić, </a:t>
            </a:r>
            <a:r>
              <a:rPr lang="sl-SI" sz="2300" b="1" dirty="0" smtClean="0"/>
              <a:t>Ani </a:t>
            </a:r>
            <a:r>
              <a:rPr lang="sl-SI" sz="2300" b="1" dirty="0"/>
              <a:t>Nađ, </a:t>
            </a:r>
            <a:r>
              <a:rPr lang="sl-SI" sz="2300" b="1" dirty="0" smtClean="0"/>
              <a:t>Blažki </a:t>
            </a:r>
            <a:r>
              <a:rPr lang="sl-SI" sz="2300" b="1" dirty="0"/>
              <a:t>Marolt in </a:t>
            </a:r>
            <a:r>
              <a:rPr lang="sl-SI" sz="2300" b="1" dirty="0" smtClean="0"/>
              <a:t>Vanji </a:t>
            </a:r>
            <a:r>
              <a:rPr lang="sl-SI" sz="2300" b="1" dirty="0"/>
              <a:t>Bobaš</a:t>
            </a:r>
            <a:r>
              <a:rPr lang="sl-SI" sz="2300" b="1" dirty="0" smtClean="0"/>
              <a:t>.</a:t>
            </a:r>
            <a:endParaRPr lang="sl-SI" sz="23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Temporary Internet Files\Content.Word\IMG_0151.jpg"/>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3" name="TextBox 2"/>
          <p:cNvSpPr txBox="1"/>
          <p:nvPr/>
        </p:nvSpPr>
        <p:spPr>
          <a:xfrm>
            <a:off x="1691680" y="116632"/>
            <a:ext cx="5904656" cy="1200329"/>
          </a:xfrm>
          <a:prstGeom prst="rect">
            <a:avLst/>
          </a:prstGeom>
          <a:noFill/>
        </p:spPr>
        <p:txBody>
          <a:bodyPr wrap="square" rtlCol="0">
            <a:spAutoFit/>
          </a:bodyPr>
          <a:lstStyle/>
          <a:p>
            <a:r>
              <a:rPr lang="sr-Latn-CS" sz="2400" b="1" dirty="0" smtClean="0"/>
              <a:t>Sodnik dr. Boštjan M. Zupančič je terjal pozorno spremljanje predavanja o formalizmu pri sojenju. </a:t>
            </a:r>
            <a:endParaRPr lang="sr-Latn-C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Temporary Internet Files\Content.Word\IMG_0149.jpg"/>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3" name="TextBox 2"/>
          <p:cNvSpPr txBox="1"/>
          <p:nvPr/>
        </p:nvSpPr>
        <p:spPr>
          <a:xfrm>
            <a:off x="1907704" y="404664"/>
            <a:ext cx="5256584" cy="2308324"/>
          </a:xfrm>
          <a:prstGeom prst="rect">
            <a:avLst/>
          </a:prstGeom>
          <a:noFill/>
        </p:spPr>
        <p:txBody>
          <a:bodyPr wrap="square" rtlCol="0">
            <a:spAutoFit/>
          </a:bodyPr>
          <a:lstStyle/>
          <a:p>
            <a:r>
              <a:rPr lang="sr-Latn-CS" b="1" dirty="0" smtClean="0"/>
              <a:t>Ekipa za regionalno tekmovanje v Sarajevu: </a:t>
            </a:r>
          </a:p>
          <a:p>
            <a:r>
              <a:rPr lang="sl-SI" b="1" dirty="0" smtClean="0"/>
              <a:t>Aleš </a:t>
            </a:r>
            <a:r>
              <a:rPr lang="sl-SI" b="1" dirty="0"/>
              <a:t>Žiher</a:t>
            </a:r>
            <a:br>
              <a:rPr lang="sl-SI" b="1" dirty="0"/>
            </a:br>
            <a:r>
              <a:rPr lang="sl-SI" b="1" dirty="0"/>
              <a:t>Barbara Oven</a:t>
            </a:r>
            <a:br>
              <a:rPr lang="sl-SI" b="1" dirty="0"/>
            </a:br>
            <a:r>
              <a:rPr lang="sl-SI" b="1" dirty="0"/>
              <a:t>Maja Jagodić</a:t>
            </a:r>
            <a:br>
              <a:rPr lang="sl-SI" b="1" dirty="0"/>
            </a:br>
            <a:r>
              <a:rPr lang="sl-SI" b="1" dirty="0"/>
              <a:t>Marko Krajnc</a:t>
            </a:r>
            <a:br>
              <a:rPr lang="sl-SI" b="1" dirty="0"/>
            </a:br>
            <a:r>
              <a:rPr lang="sl-SI" b="1" dirty="0"/>
              <a:t>Peter Kasal</a:t>
            </a:r>
            <a:br>
              <a:rPr lang="sl-SI" b="1" dirty="0"/>
            </a:br>
            <a:r>
              <a:rPr lang="sl-SI" b="1" dirty="0"/>
              <a:t>Pia Ravter</a:t>
            </a:r>
            <a:br>
              <a:rPr lang="sl-SI" b="1" dirty="0"/>
            </a:br>
            <a:endParaRPr lang="sr-Latn-C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Temporary Internet Files\Content.Word\IMG_0148.jpg"/>
          <p:cNvPicPr/>
          <p:nvPr/>
        </p:nvPicPr>
        <p:blipFill>
          <a:blip r:embed="rId2" cstate="print"/>
          <a:srcRect/>
          <a:stretch>
            <a:fillRect/>
          </a:stretch>
        </p:blipFill>
        <p:spPr bwMode="auto">
          <a:xfrm rot="10800000">
            <a:off x="0" y="27383"/>
            <a:ext cx="9144000" cy="6858000"/>
          </a:xfrm>
          <a:prstGeom prst="rect">
            <a:avLst/>
          </a:prstGeom>
          <a:noFill/>
          <a:ln w="9525">
            <a:noFill/>
            <a:miter lim="800000"/>
            <a:headEnd/>
            <a:tailEnd/>
          </a:ln>
        </p:spPr>
      </p:pic>
      <p:sp>
        <p:nvSpPr>
          <p:cNvPr id="3" name="TextBox 2"/>
          <p:cNvSpPr txBox="1"/>
          <p:nvPr/>
        </p:nvSpPr>
        <p:spPr>
          <a:xfrm>
            <a:off x="1403648" y="332656"/>
            <a:ext cx="5688632" cy="1200329"/>
          </a:xfrm>
          <a:prstGeom prst="rect">
            <a:avLst/>
          </a:prstGeom>
          <a:noFill/>
        </p:spPr>
        <p:txBody>
          <a:bodyPr wrap="square" rtlCol="0">
            <a:spAutoFit/>
          </a:bodyPr>
          <a:lstStyle/>
          <a:p>
            <a:r>
              <a:rPr lang="sr-Latn-CS" b="1" dirty="0" smtClean="0"/>
              <a:t>Naša ekipa je gotovo edina, ki se je pripravljala na tekmovanje tudi v Strasbourgu in imela generalko </a:t>
            </a:r>
            <a:r>
              <a:rPr lang="sr-Latn-CS" b="1" dirty="0" smtClean="0"/>
              <a:t>v Palači Sveta Evrope</a:t>
            </a:r>
            <a:r>
              <a:rPr lang="sr-Latn-CS" b="1" dirty="0" smtClean="0"/>
              <a:t> med Palačo človekovih pravic in Evropskim parlamentom. </a:t>
            </a:r>
            <a:endParaRPr lang="sr-Latn-C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016" y="5085184"/>
            <a:ext cx="8856984" cy="1569660"/>
          </a:xfrm>
          <a:prstGeom prst="rect">
            <a:avLst/>
          </a:prstGeom>
        </p:spPr>
        <p:txBody>
          <a:bodyPr wrap="square">
            <a:spAutoFit/>
          </a:bodyPr>
          <a:lstStyle/>
          <a:p>
            <a:r>
              <a:rPr lang="sl-SI" sz="2400" b="1" dirty="0" smtClean="0"/>
              <a:t>Potne stroške udeležencev ekskurzije so plačali sponzorji:</a:t>
            </a:r>
          </a:p>
          <a:p>
            <a:r>
              <a:rPr lang="sl-SI" sz="2400" b="1" dirty="0"/>
              <a:t>Š</a:t>
            </a:r>
            <a:r>
              <a:rPr lang="sl-SI" sz="2400" b="1" dirty="0" smtClean="0"/>
              <a:t>tudentska </a:t>
            </a:r>
            <a:r>
              <a:rPr lang="sl-SI" sz="2400" b="1" dirty="0"/>
              <a:t>organizacija univerze v Ljubljani </a:t>
            </a:r>
            <a:r>
              <a:rPr lang="sl-SI" sz="2400" b="1" dirty="0" smtClean="0"/>
              <a:t>(ŠOU</a:t>
            </a:r>
            <a:r>
              <a:rPr lang="sl-SI" sz="2400" b="1" dirty="0"/>
              <a:t>)</a:t>
            </a:r>
            <a:br>
              <a:rPr lang="sl-SI" sz="2400" b="1" dirty="0"/>
            </a:br>
            <a:r>
              <a:rPr lang="sl-SI" sz="2400" b="1" dirty="0" smtClean="0"/>
              <a:t>Študentski </a:t>
            </a:r>
            <a:r>
              <a:rPr lang="sl-SI" sz="2400" b="1" dirty="0"/>
              <a:t>svet Pravne fakultete</a:t>
            </a:r>
            <a:br>
              <a:rPr lang="sl-SI" sz="2400" b="1" dirty="0"/>
            </a:br>
            <a:r>
              <a:rPr lang="sl-SI" sz="2400" b="1" dirty="0"/>
              <a:t>Krka, d.d.</a:t>
            </a:r>
          </a:p>
        </p:txBody>
      </p:sp>
      <p:pic>
        <p:nvPicPr>
          <p:cNvPr id="3" name="Picture 2" descr="C:\Users\admin\AppData\Local\Microsoft\Windows\Temporary Internet Files\Content.Word\IMG_0159.jpg"/>
          <p:cNvPicPr/>
          <p:nvPr/>
        </p:nvPicPr>
        <p:blipFill>
          <a:blip r:embed="rId2" cstate="print"/>
          <a:srcRect/>
          <a:stretch>
            <a:fillRect/>
          </a:stretch>
        </p:blipFill>
        <p:spPr bwMode="auto">
          <a:xfrm rot="10800000">
            <a:off x="2339752" y="-171400"/>
            <a:ext cx="6624816" cy="51845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Temporary Internet Files\Content.Word\IMG_0140.jpg"/>
          <p:cNvPicPr/>
          <p:nvPr/>
        </p:nvPicPr>
        <p:blipFill>
          <a:blip r:embed="rId2" cstate="print"/>
          <a:srcRect/>
          <a:stretch>
            <a:fillRect/>
          </a:stretch>
        </p:blipFill>
        <p:spPr bwMode="auto">
          <a:xfrm rot="10800000">
            <a:off x="0" y="116632"/>
            <a:ext cx="9144000" cy="6858000"/>
          </a:xfrm>
          <a:prstGeom prst="rect">
            <a:avLst/>
          </a:prstGeom>
          <a:noFill/>
          <a:ln w="9525">
            <a:noFill/>
            <a:miter lim="800000"/>
            <a:headEnd/>
            <a:tailEnd/>
          </a:ln>
        </p:spPr>
      </p:pic>
      <p:sp>
        <p:nvSpPr>
          <p:cNvPr id="3" name="Oval Callout 2"/>
          <p:cNvSpPr/>
          <p:nvPr/>
        </p:nvSpPr>
        <p:spPr>
          <a:xfrm>
            <a:off x="6119664" y="980728"/>
            <a:ext cx="2484784" cy="2304256"/>
          </a:xfrm>
          <a:prstGeom prst="wedgeEllipseCallout">
            <a:avLst>
              <a:gd name="adj1" fmla="val -100560"/>
              <a:gd name="adj2" fmla="val 114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dirty="0" smtClean="0"/>
              <a:t>Če tega napisa ne bo prepovedalo nemško Ustavno sodišče, ga bova izruvali midve!</a:t>
            </a:r>
            <a:endParaRPr lang="sr-Latn-C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TotalTime>
  <Words>333</Words>
  <Application>Microsoft Office PowerPoint</Application>
  <PresentationFormat>On-screen Show (4:3)</PresentationFormat>
  <Paragraphs>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Štirinajsta ekskurzija v Strasbourg 2012</vt:lpstr>
      <vt:lpstr>Slide 2</vt:lpstr>
      <vt:lpstr>Slide 3</vt:lpstr>
      <vt:lpstr>Slide 4</vt:lpstr>
      <vt:lpstr>Slide 5</vt:lpstr>
      <vt:lpstr>Slide 6</vt:lpstr>
      <vt:lpstr>Slide 7</vt:lpstr>
      <vt:lpstr>Slide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Ekskurzija v Strasbourg 2012</dc:title>
  <dc:creator>Ciril</dc:creator>
  <cp:lastModifiedBy>Ciril</cp:lastModifiedBy>
  <cp:revision>3</cp:revision>
  <dcterms:created xsi:type="dcterms:W3CDTF">2012-03-25T21:49:43Z</dcterms:created>
  <dcterms:modified xsi:type="dcterms:W3CDTF">2012-03-25T22:50:07Z</dcterms:modified>
</cp:coreProperties>
</file>