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8" r:id="rId2"/>
    <p:sldId id="300" r:id="rId3"/>
    <p:sldId id="301" r:id="rId4"/>
    <p:sldId id="303" r:id="rId5"/>
    <p:sldId id="304" r:id="rId6"/>
    <p:sldId id="305" r:id="rId7"/>
    <p:sldId id="306" r:id="rId8"/>
    <p:sldId id="307" r:id="rId9"/>
    <p:sldId id="308" r:id="rId10"/>
    <p:sldId id="309" r:id="rId11"/>
  </p:sldIdLst>
  <p:sldSz cx="9144000" cy="6858000" type="screen4x3"/>
  <p:notesSz cx="7099300" cy="10234613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33"/>
    <a:srgbClr val="FF66CC"/>
    <a:srgbClr val="008000"/>
    <a:srgbClr val="33CC33"/>
    <a:srgbClr val="00FFFF"/>
    <a:srgbClr val="66FF33"/>
    <a:srgbClr val="00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1652" autoAdjust="0"/>
  </p:normalViewPr>
  <p:slideViewPr>
    <p:cSldViewPr>
      <p:cViewPr varScale="1">
        <p:scale>
          <a:sx n="74" d="100"/>
          <a:sy n="74" d="100"/>
        </p:scale>
        <p:origin x="-126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1" d="100"/>
        <a:sy n="71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A4A3DE-94D5-43F1-A936-36DA204BD676}" type="datetimeFigureOut">
              <a:rPr lang="de-AT" smtClean="0"/>
              <a:t>14.11.2014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709613" y="4860925"/>
            <a:ext cx="5680075" cy="4605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72AC49-03F3-4F20-9FFE-2B691057DFF8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666662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1BA50D42-C9CD-4801-B293-61D1F53EC57E}" type="datetimeFigureOut">
              <a:rPr lang="de-DE" smtClean="0"/>
              <a:t>14.11.2014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1BA50D42-C9CD-4801-B293-61D1F53EC57E}" type="datetimeFigureOut">
              <a:rPr lang="de-DE" smtClean="0"/>
              <a:t>14.11.2014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de-DE" smtClean="0"/>
              <a:t>Titel durch Klicken hinzufügen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1BA50D42-C9CD-4801-B293-61D1F53EC57E}" type="datetimeFigureOut">
              <a:rPr lang="de-DE" smtClean="0"/>
              <a:t>14.11.2014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545441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1BA50D42-C9CD-4801-B293-61D1F53EC57E}" type="datetimeFigureOut">
              <a:rPr lang="de-DE" smtClean="0"/>
              <a:t>14.11.2014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1BA50D42-C9CD-4801-B293-61D1F53EC57E}" type="datetimeFigureOut">
              <a:rPr lang="de-DE" smtClean="0"/>
              <a:t>14.11.2014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1BA50D42-C9CD-4801-B293-61D1F53EC57E}" type="datetimeFigureOut">
              <a:rPr lang="de-DE" smtClean="0"/>
              <a:t>14.11.2014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1BA50D42-C9CD-4801-B293-61D1F53EC57E}" type="datetimeFigureOut">
              <a:rPr lang="de-DE" smtClean="0"/>
              <a:t>14.11.2014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1BA50D42-C9CD-4801-B293-61D1F53EC57E}" type="datetimeFigureOut">
              <a:rPr lang="de-DE" smtClean="0"/>
              <a:t>14.11.2014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1BA50D42-C9CD-4801-B293-61D1F53EC57E}" type="datetimeFigureOut">
              <a:rPr lang="de-DE" smtClean="0"/>
              <a:t>14.11.2014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1BA50D42-C9CD-4801-B293-61D1F53EC57E}" type="datetimeFigureOut">
              <a:rPr lang="de-DE" smtClean="0"/>
              <a:t>14.11.2014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1BA50D42-C9CD-4801-B293-61D1F53EC57E}" type="datetimeFigureOut">
              <a:rPr lang="de-DE" smtClean="0"/>
              <a:t>14.11.2014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jusletter-it.weblaw.ch/visualisierung/visualisierung.html" TargetMode="External"/><Relationship Id="rId2" Type="http://schemas.openxmlformats.org/officeDocument/2006/relationships/hyperlink" Target="mailto:friedrich.Lachmayer@uibk.ac.at" TargetMode="External"/><Relationship Id="rId1" Type="http://schemas.openxmlformats.org/officeDocument/2006/relationships/slideLayout" Target="../slideLayouts/slideLayout12.xml"/><Relationship Id="rId5" Type="http://schemas.openxmlformats.org/officeDocument/2006/relationships/hyperlink" Target="mailto:Vytautas.Cyras@mif.vu.lt" TargetMode="External"/><Relationship Id="rId4" Type="http://schemas.openxmlformats.org/officeDocument/2006/relationships/hyperlink" Target="http://www.legalvisualization.com/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>
            <a:spLocks noChangeArrowheads="1"/>
          </p:cNvSpPr>
          <p:nvPr/>
        </p:nvSpPr>
        <p:spPr bwMode="auto">
          <a:xfrm>
            <a:off x="-9525" y="166688"/>
            <a:ext cx="914400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de-AT" altLang="de-DE" sz="2400" i="1">
                <a:cs typeface="Arial" charset="0"/>
              </a:rPr>
              <a:t>University of Ljubljana</a:t>
            </a:r>
          </a:p>
          <a:p>
            <a:pPr eaLnBrk="1" hangingPunct="1"/>
            <a:r>
              <a:rPr lang="de-AT" altLang="de-DE" sz="2400" i="1" smtClean="0">
                <a:cs typeface="Arial" charset="0"/>
              </a:rPr>
              <a:t>13</a:t>
            </a:r>
            <a:r>
              <a:rPr lang="de-AT" altLang="de-DE" sz="2400" i="1" baseline="30000" smtClean="0">
                <a:cs typeface="Arial" charset="0"/>
              </a:rPr>
              <a:t>th</a:t>
            </a:r>
            <a:r>
              <a:rPr lang="de-AT" altLang="de-DE" sz="2400" i="1" smtClean="0">
                <a:cs typeface="Arial" charset="0"/>
              </a:rPr>
              <a:t> </a:t>
            </a:r>
            <a:r>
              <a:rPr lang="de-AT" altLang="de-DE" sz="2400" i="1">
                <a:cs typeface="Arial" charset="0"/>
              </a:rPr>
              <a:t>November 2014</a:t>
            </a:r>
          </a:p>
        </p:txBody>
      </p:sp>
      <p:sp>
        <p:nvSpPr>
          <p:cNvPr id="6" name="Textfeld 23"/>
          <p:cNvSpPr txBox="1">
            <a:spLocks noChangeArrowheads="1"/>
          </p:cNvSpPr>
          <p:nvPr/>
        </p:nvSpPr>
        <p:spPr bwMode="auto">
          <a:xfrm>
            <a:off x="-9525" y="1556792"/>
            <a:ext cx="91440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hangingPunct="1"/>
            <a:r>
              <a:rPr lang="de-AT" altLang="de-DE" sz="5400" b="1">
                <a:cs typeface="Arial" charset="0"/>
              </a:rPr>
              <a:t>Outlines of Legal </a:t>
            </a:r>
            <a:r>
              <a:rPr lang="de-AT" altLang="de-DE" sz="5400" b="1" smtClean="0">
                <a:cs typeface="Arial" charset="0"/>
              </a:rPr>
              <a:t>Informatics</a:t>
            </a:r>
            <a:endParaRPr lang="de-AT" altLang="de-DE" sz="5400" b="1">
              <a:cs typeface="Arial" charset="0"/>
            </a:endParaRPr>
          </a:p>
        </p:txBody>
      </p:sp>
      <p:sp>
        <p:nvSpPr>
          <p:cNvPr id="7" name="Textfeld 23"/>
          <p:cNvSpPr txBox="1">
            <a:spLocks noChangeArrowheads="1"/>
          </p:cNvSpPr>
          <p:nvPr/>
        </p:nvSpPr>
        <p:spPr bwMode="auto">
          <a:xfrm>
            <a:off x="-25400" y="2636292"/>
            <a:ext cx="9145588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AT" sz="4400" b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Categories</a:t>
            </a:r>
            <a:endParaRPr lang="de-AT" sz="4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80102" y="4380259"/>
            <a:ext cx="4546703" cy="1227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2000" kern="0" dirty="0">
                <a:latin typeface="Arial" panose="020B0604020202020204" pitchFamily="34" charset="0"/>
                <a:cs typeface="Arial" panose="020B0604020202020204" pitchFamily="34" charset="0"/>
              </a:rPr>
              <a:t>Friedrich LACHMAYER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2000" kern="0">
                <a:latin typeface="Arial" panose="020B0604020202020204" pitchFamily="34" charset="0"/>
                <a:cs typeface="Arial" panose="020B0604020202020204" pitchFamily="34" charset="0"/>
              </a:rPr>
              <a:t>University </a:t>
            </a:r>
            <a:r>
              <a:rPr lang="en-US" sz="2000" kern="0" dirty="0">
                <a:latin typeface="Arial" panose="020B0604020202020204" pitchFamily="34" charset="0"/>
                <a:cs typeface="Arial" panose="020B0604020202020204" pitchFamily="34" charset="0"/>
              </a:rPr>
              <a:t>of </a:t>
            </a:r>
            <a:r>
              <a:rPr lang="en-US" sz="2000" kern="0">
                <a:latin typeface="Arial" panose="020B0604020202020204" pitchFamily="34" charset="0"/>
                <a:cs typeface="Arial" panose="020B0604020202020204" pitchFamily="34" charset="0"/>
              </a:rPr>
              <a:t>Innsbruck</a:t>
            </a:r>
            <a:r>
              <a:rPr lang="en-US" sz="2000" kern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kern="0">
                <a:latin typeface="Arial" panose="020B0604020202020204" pitchFamily="34" charset="0"/>
                <a:cs typeface="Arial" panose="020B0604020202020204" pitchFamily="34" charset="0"/>
              </a:rPr>
              <a:t>Austria </a:t>
            </a:r>
            <a:endParaRPr lang="en-US" sz="2000" kern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spcBef>
                <a:spcPct val="20000"/>
              </a:spcBef>
              <a:defRPr/>
            </a:pPr>
            <a:r>
              <a:rPr lang="de-AT" sz="2000" ker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f</a:t>
            </a:r>
            <a:r>
              <a:rPr lang="lt-LT" sz="2000" ker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riedrich.</a:t>
            </a:r>
            <a:r>
              <a:rPr lang="de-AT" sz="2000" ker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l</a:t>
            </a:r>
            <a:r>
              <a:rPr lang="lt-LT" sz="2000" ker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achmayer@uibk.ac.at</a:t>
            </a:r>
            <a:endParaRPr lang="lt-LT" sz="20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hteck 8"/>
          <p:cNvSpPr>
            <a:spLocks noChangeArrowheads="1"/>
          </p:cNvSpPr>
          <p:nvPr/>
        </p:nvSpPr>
        <p:spPr bwMode="auto">
          <a:xfrm>
            <a:off x="5560" y="5692056"/>
            <a:ext cx="911873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hangingPunct="1"/>
            <a:r>
              <a:rPr lang="en-US" sz="1600" kern="0" smtClean="0"/>
              <a:t>Acoustic-Files (germ.) </a:t>
            </a:r>
            <a:r>
              <a:rPr lang="en-US" sz="1600" kern="0" smtClean="0">
                <a:sym typeface="Wingdings" panose="05000000000000000000" pitchFamily="2" charset="2"/>
              </a:rPr>
              <a:t> </a:t>
            </a:r>
            <a:r>
              <a:rPr lang="de-AT" altLang="de-DE" sz="1600" u="sng" smtClean="0">
                <a:hlinkClick r:id="rId3"/>
              </a:rPr>
              <a:t>http</a:t>
            </a:r>
            <a:r>
              <a:rPr lang="de-AT" altLang="de-DE" sz="1600" u="sng">
                <a:hlinkClick r:id="rId3"/>
              </a:rPr>
              <a:t>://jusletter-it.weblaw.ch/visualisierung/visualisierung.html</a:t>
            </a:r>
            <a:endParaRPr lang="de-AT" altLang="de-DE" sz="1600"/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5560" y="6049094"/>
            <a:ext cx="9093406" cy="3322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1600" kern="0" smtClean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www.legalvisualization.com</a:t>
            </a:r>
            <a:r>
              <a:rPr lang="de-AT" sz="1600" kern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1600" ker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Subtitle 2"/>
          <p:cNvSpPr txBox="1">
            <a:spLocks/>
          </p:cNvSpPr>
          <p:nvPr/>
        </p:nvSpPr>
        <p:spPr>
          <a:xfrm>
            <a:off x="4758088" y="4320902"/>
            <a:ext cx="4380352" cy="1345853"/>
          </a:xfrm>
          <a:prstGeom prst="rect">
            <a:avLst/>
          </a:prstGeom>
        </p:spPr>
        <p:txBody>
          <a:bodyPr>
            <a:norm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ctr" eaLnBrk="0" hangingPunct="0">
              <a:defRPr/>
            </a:pPr>
            <a:r>
              <a:rPr lang="fi-FI" sz="2000" kern="0" smtClean="0">
                <a:latin typeface="Arial" panose="020B0604020202020204" pitchFamily="34" charset="0"/>
                <a:cs typeface="Arial" panose="020B0604020202020204" pitchFamily="34" charset="0"/>
              </a:rPr>
              <a:t>Vytautas </a:t>
            </a:r>
            <a:r>
              <a:rPr lang="fi-FI" sz="2000" kern="0">
                <a:latin typeface="Arial" panose="020B0604020202020204" pitchFamily="34" charset="0"/>
                <a:cs typeface="Arial" panose="020B0604020202020204" pitchFamily="34" charset="0"/>
              </a:rPr>
              <a:t>ČYRAS</a:t>
            </a:r>
          </a:p>
          <a:p>
            <a:pPr marL="342900" indent="-342900" algn="ctr" eaLnBrk="0" hangingPunct="0">
              <a:defRPr/>
            </a:pPr>
            <a:r>
              <a:rPr lang="fi-FI" sz="2000" kern="0">
                <a:latin typeface="Arial" panose="020B0604020202020204" pitchFamily="34" charset="0"/>
                <a:cs typeface="Arial" panose="020B0604020202020204" pitchFamily="34" charset="0"/>
              </a:rPr>
              <a:t>Vilnius </a:t>
            </a:r>
            <a:r>
              <a:rPr lang="fi-FI" sz="2000" kern="0" smtClean="0">
                <a:latin typeface="Arial" panose="020B0604020202020204" pitchFamily="34" charset="0"/>
                <a:cs typeface="Arial" panose="020B0604020202020204" pitchFamily="34" charset="0"/>
              </a:rPr>
              <a:t>University, Lithuania</a:t>
            </a:r>
            <a:endParaRPr lang="fi-FI" sz="2000" ker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ctr" eaLnBrk="0" hangingPunct="0">
              <a:defRPr/>
            </a:pPr>
            <a:r>
              <a:rPr lang="fi-FI" sz="2000" kern="0" smtClean="0"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Vytautas.Cyras@mif.vu.lt</a:t>
            </a:r>
            <a:endParaRPr lang="en-US" sz="20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8441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 Box 4"/>
          <p:cNvSpPr txBox="1">
            <a:spLocks noChangeArrowheads="1"/>
          </p:cNvSpPr>
          <p:nvPr/>
        </p:nvSpPr>
        <p:spPr bwMode="auto">
          <a:xfrm>
            <a:off x="17724" y="5871959"/>
            <a:ext cx="91440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de-DE" altLang="de-DE" i="1" smtClean="0">
                <a:latin typeface="Arial" charset="0"/>
              </a:rPr>
              <a:t>also suitable to the formal structure of legal texts and legal documents</a:t>
            </a:r>
          </a:p>
        </p:txBody>
      </p:sp>
      <p:cxnSp>
        <p:nvCxnSpPr>
          <p:cNvPr id="5" name="Gerade Verbindung 4"/>
          <p:cNvCxnSpPr/>
          <p:nvPr/>
        </p:nvCxnSpPr>
        <p:spPr>
          <a:xfrm>
            <a:off x="3923928" y="2708920"/>
            <a:ext cx="0" cy="2016224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Gerade Verbindung 6"/>
          <p:cNvCxnSpPr/>
          <p:nvPr/>
        </p:nvCxnSpPr>
        <p:spPr>
          <a:xfrm flipV="1">
            <a:off x="3293580" y="4671942"/>
            <a:ext cx="657317" cy="648072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Gerade Verbindung 11"/>
          <p:cNvCxnSpPr/>
          <p:nvPr/>
        </p:nvCxnSpPr>
        <p:spPr>
          <a:xfrm>
            <a:off x="3293580" y="5301208"/>
            <a:ext cx="1926492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Gerade Verbindung 13"/>
          <p:cNvCxnSpPr/>
          <p:nvPr/>
        </p:nvCxnSpPr>
        <p:spPr>
          <a:xfrm>
            <a:off x="3959376" y="4671942"/>
            <a:ext cx="1926492" cy="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Gerade Verbindung 26"/>
          <p:cNvCxnSpPr/>
          <p:nvPr/>
        </p:nvCxnSpPr>
        <p:spPr>
          <a:xfrm>
            <a:off x="3311304" y="5301208"/>
            <a:ext cx="1926492" cy="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Gerade Verbindung 27"/>
          <p:cNvCxnSpPr/>
          <p:nvPr/>
        </p:nvCxnSpPr>
        <p:spPr>
          <a:xfrm>
            <a:off x="3293580" y="3356992"/>
            <a:ext cx="1926492" cy="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Gerade Verbindung 28"/>
          <p:cNvCxnSpPr/>
          <p:nvPr/>
        </p:nvCxnSpPr>
        <p:spPr>
          <a:xfrm>
            <a:off x="3923928" y="2708920"/>
            <a:ext cx="1926492" cy="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Gerade Verbindung 29"/>
          <p:cNvCxnSpPr/>
          <p:nvPr/>
        </p:nvCxnSpPr>
        <p:spPr>
          <a:xfrm>
            <a:off x="3293580" y="3284984"/>
            <a:ext cx="0" cy="2016224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Gerade Verbindung 30"/>
          <p:cNvCxnSpPr/>
          <p:nvPr/>
        </p:nvCxnSpPr>
        <p:spPr>
          <a:xfrm>
            <a:off x="5260142" y="3303790"/>
            <a:ext cx="0" cy="2016224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Gerade Verbindung 31"/>
          <p:cNvCxnSpPr/>
          <p:nvPr/>
        </p:nvCxnSpPr>
        <p:spPr>
          <a:xfrm>
            <a:off x="5885868" y="2708920"/>
            <a:ext cx="0" cy="2016224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Gerade Verbindung 32"/>
          <p:cNvCxnSpPr/>
          <p:nvPr/>
        </p:nvCxnSpPr>
        <p:spPr>
          <a:xfrm flipV="1">
            <a:off x="3253818" y="2759411"/>
            <a:ext cx="657317" cy="648072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Gerade Verbindung 33"/>
          <p:cNvCxnSpPr/>
          <p:nvPr/>
        </p:nvCxnSpPr>
        <p:spPr>
          <a:xfrm flipV="1">
            <a:off x="5215239" y="2708920"/>
            <a:ext cx="657317" cy="648072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Gerade Verbindung 34"/>
          <p:cNvCxnSpPr/>
          <p:nvPr/>
        </p:nvCxnSpPr>
        <p:spPr>
          <a:xfrm flipV="1">
            <a:off x="5228551" y="4703836"/>
            <a:ext cx="657317" cy="648072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Ellipse 22"/>
          <p:cNvSpPr/>
          <p:nvPr/>
        </p:nvSpPr>
        <p:spPr>
          <a:xfrm>
            <a:off x="3779912" y="2492896"/>
            <a:ext cx="360040" cy="360040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24" name="Ellipse 23"/>
          <p:cNvSpPr/>
          <p:nvPr/>
        </p:nvSpPr>
        <p:spPr>
          <a:xfrm>
            <a:off x="3113560" y="3212976"/>
            <a:ext cx="360040" cy="360040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25" name="Ellipse 24"/>
          <p:cNvSpPr/>
          <p:nvPr/>
        </p:nvSpPr>
        <p:spPr>
          <a:xfrm>
            <a:off x="5705848" y="2528900"/>
            <a:ext cx="360040" cy="360040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26" name="Ellipse 25"/>
          <p:cNvSpPr/>
          <p:nvPr/>
        </p:nvSpPr>
        <p:spPr>
          <a:xfrm>
            <a:off x="5040052" y="3191575"/>
            <a:ext cx="360040" cy="360040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36" name="Ellipse 35"/>
          <p:cNvSpPr/>
          <p:nvPr/>
        </p:nvSpPr>
        <p:spPr>
          <a:xfrm>
            <a:off x="3732525" y="4491922"/>
            <a:ext cx="360040" cy="360040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37" name="Ellipse 36"/>
          <p:cNvSpPr/>
          <p:nvPr/>
        </p:nvSpPr>
        <p:spPr>
          <a:xfrm>
            <a:off x="5715810" y="4491922"/>
            <a:ext cx="360040" cy="360040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38" name="Ellipse 37"/>
          <p:cNvSpPr/>
          <p:nvPr/>
        </p:nvSpPr>
        <p:spPr>
          <a:xfrm>
            <a:off x="3113560" y="5121188"/>
            <a:ext cx="360040" cy="360040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39" name="Ellipse 38"/>
          <p:cNvSpPr/>
          <p:nvPr/>
        </p:nvSpPr>
        <p:spPr>
          <a:xfrm>
            <a:off x="5040052" y="5139994"/>
            <a:ext cx="360040" cy="360040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40" name="Parallelogramm 39"/>
          <p:cNvSpPr/>
          <p:nvPr/>
        </p:nvSpPr>
        <p:spPr>
          <a:xfrm rot="16200000" flipV="1">
            <a:off x="688455" y="2394854"/>
            <a:ext cx="2555815" cy="683411"/>
          </a:xfrm>
          <a:prstGeom prst="parallelogram">
            <a:avLst>
              <a:gd name="adj" fmla="val 86351"/>
            </a:avLst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41" name="Rechteck 40"/>
          <p:cNvSpPr/>
          <p:nvPr/>
        </p:nvSpPr>
        <p:spPr>
          <a:xfrm>
            <a:off x="6987714" y="3870451"/>
            <a:ext cx="1961940" cy="196302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42" name="Rechteck 41"/>
          <p:cNvSpPr/>
          <p:nvPr/>
        </p:nvSpPr>
        <p:spPr>
          <a:xfrm>
            <a:off x="6984225" y="1763413"/>
            <a:ext cx="1961940" cy="196302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43" name="Parallelogramm 42"/>
          <p:cNvSpPr/>
          <p:nvPr/>
        </p:nvSpPr>
        <p:spPr>
          <a:xfrm rot="16200000" flipV="1">
            <a:off x="-180626" y="2489184"/>
            <a:ext cx="2555815" cy="683411"/>
          </a:xfrm>
          <a:prstGeom prst="parallelogram">
            <a:avLst>
              <a:gd name="adj" fmla="val 86351"/>
            </a:avLst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44" name="Parallelogramm 43"/>
          <p:cNvSpPr/>
          <p:nvPr/>
        </p:nvSpPr>
        <p:spPr>
          <a:xfrm flipH="1" flipV="1">
            <a:off x="17723" y="4946554"/>
            <a:ext cx="2592287" cy="683411"/>
          </a:xfrm>
          <a:prstGeom prst="parallelogram">
            <a:avLst>
              <a:gd name="adj" fmla="val 99542"/>
            </a:avLst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45" name="Parallelogramm 44"/>
          <p:cNvSpPr/>
          <p:nvPr/>
        </p:nvSpPr>
        <p:spPr>
          <a:xfrm flipH="1" flipV="1">
            <a:off x="211646" y="4108797"/>
            <a:ext cx="2628267" cy="683411"/>
          </a:xfrm>
          <a:prstGeom prst="parallelogram">
            <a:avLst>
              <a:gd name="adj" fmla="val 99542"/>
            </a:avLst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46" name="Trapezoid 45"/>
          <p:cNvSpPr/>
          <p:nvPr/>
        </p:nvSpPr>
        <p:spPr>
          <a:xfrm flipV="1">
            <a:off x="6228232" y="485231"/>
            <a:ext cx="2754076" cy="864096"/>
          </a:xfrm>
          <a:prstGeom prst="trapezoid">
            <a:avLst/>
          </a:prstGeo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47" name="Text Box 4"/>
          <p:cNvSpPr txBox="1">
            <a:spLocks noChangeArrowheads="1"/>
          </p:cNvSpPr>
          <p:nvPr/>
        </p:nvSpPr>
        <p:spPr bwMode="auto">
          <a:xfrm>
            <a:off x="6537572" y="563336"/>
            <a:ext cx="2135395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de-DE" altLang="de-DE" sz="2000">
                <a:latin typeface="Arial" charset="0"/>
              </a:rPr>
              <a:t>Categories:</a:t>
            </a:r>
          </a:p>
          <a:p>
            <a:pPr algn="ctr"/>
            <a:r>
              <a:rPr lang="de-DE" altLang="de-DE" sz="2000">
                <a:latin typeface="Arial" charset="0"/>
              </a:rPr>
              <a:t>edge</a:t>
            </a:r>
            <a:endParaRPr lang="de-DE" altLang="de-DE" sz="2000" dirty="0">
              <a:latin typeface="Arial" charset="0"/>
            </a:endParaRPr>
          </a:p>
        </p:txBody>
      </p:sp>
      <p:sp>
        <p:nvSpPr>
          <p:cNvPr id="48" name="Trapezoid 47"/>
          <p:cNvSpPr/>
          <p:nvPr/>
        </p:nvSpPr>
        <p:spPr>
          <a:xfrm flipV="1">
            <a:off x="251520" y="485231"/>
            <a:ext cx="2754076" cy="864096"/>
          </a:xfrm>
          <a:prstGeom prst="trapezoid">
            <a:avLst/>
          </a:prstGeo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49" name="Text Box 4"/>
          <p:cNvSpPr txBox="1">
            <a:spLocks noChangeArrowheads="1"/>
          </p:cNvSpPr>
          <p:nvPr/>
        </p:nvSpPr>
        <p:spPr bwMode="auto">
          <a:xfrm>
            <a:off x="560860" y="563336"/>
            <a:ext cx="2135395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de-DE" altLang="de-DE" sz="2000">
                <a:latin typeface="Arial" charset="0"/>
              </a:rPr>
              <a:t>Categories:</a:t>
            </a:r>
          </a:p>
          <a:p>
            <a:pPr algn="ctr"/>
            <a:r>
              <a:rPr lang="de-DE" altLang="de-DE" sz="2000" smtClean="0">
                <a:latin typeface="Arial" charset="0"/>
              </a:rPr>
              <a:t>plain, surface</a:t>
            </a:r>
            <a:endParaRPr lang="de-DE" altLang="de-DE" sz="2000" dirty="0">
              <a:latin typeface="Arial" charset="0"/>
            </a:endParaRPr>
          </a:p>
        </p:txBody>
      </p:sp>
      <p:sp>
        <p:nvSpPr>
          <p:cNvPr id="50" name="Trapezoid 49"/>
          <p:cNvSpPr/>
          <p:nvPr/>
        </p:nvSpPr>
        <p:spPr>
          <a:xfrm flipV="1">
            <a:off x="3257600" y="485231"/>
            <a:ext cx="2754076" cy="864096"/>
          </a:xfrm>
          <a:prstGeom prst="trapezoid">
            <a:avLst/>
          </a:prstGeo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51" name="Text Box 4"/>
          <p:cNvSpPr txBox="1">
            <a:spLocks noChangeArrowheads="1"/>
          </p:cNvSpPr>
          <p:nvPr/>
        </p:nvSpPr>
        <p:spPr bwMode="auto">
          <a:xfrm>
            <a:off x="3566940" y="563336"/>
            <a:ext cx="2135395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de-DE" altLang="de-DE" sz="2000">
                <a:latin typeface="Arial" charset="0"/>
              </a:rPr>
              <a:t>Categories:</a:t>
            </a:r>
          </a:p>
          <a:p>
            <a:pPr algn="ctr"/>
            <a:r>
              <a:rPr lang="de-DE" altLang="de-DE" sz="2000" smtClean="0">
                <a:latin typeface="Arial" charset="0"/>
              </a:rPr>
              <a:t>corner </a:t>
            </a:r>
            <a:endParaRPr lang="de-DE" altLang="de-DE" sz="20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0748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 Box 4"/>
          <p:cNvSpPr txBox="1">
            <a:spLocks noChangeArrowheads="1"/>
          </p:cNvSpPr>
          <p:nvPr/>
        </p:nvSpPr>
        <p:spPr bwMode="auto">
          <a:xfrm>
            <a:off x="17724" y="5871959"/>
            <a:ext cx="91440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de-DE" altLang="de-DE" i="1" smtClean="0">
                <a:latin typeface="Arial" charset="0"/>
              </a:rPr>
              <a:t>Categories are also relevat</a:t>
            </a:r>
            <a:endParaRPr lang="de-DE" altLang="de-DE" i="1" dirty="0">
              <a:latin typeface="Arial" charset="0"/>
            </a:endParaRPr>
          </a:p>
        </p:txBody>
      </p:sp>
      <p:sp>
        <p:nvSpPr>
          <p:cNvPr id="2" name="Trapezoid 1"/>
          <p:cNvSpPr/>
          <p:nvPr/>
        </p:nvSpPr>
        <p:spPr>
          <a:xfrm flipV="1">
            <a:off x="1925428" y="548679"/>
            <a:ext cx="5328592" cy="864096"/>
          </a:xfrm>
          <a:prstGeom prst="trapezoid">
            <a:avLst/>
          </a:prstGeo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107504" y="749895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de-DE" altLang="de-DE" sz="2400" smtClean="0">
                <a:latin typeface="Arial" charset="0"/>
              </a:rPr>
              <a:t>Categories</a:t>
            </a:r>
            <a:endParaRPr lang="de-DE" altLang="de-DE" sz="2400" i="1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7912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Gerade Verbindung mit Pfeil 5"/>
          <p:cNvCxnSpPr/>
          <p:nvPr/>
        </p:nvCxnSpPr>
        <p:spPr>
          <a:xfrm>
            <a:off x="4634639" y="1196752"/>
            <a:ext cx="0" cy="1512168"/>
          </a:xfrm>
          <a:prstGeom prst="straightConnector1">
            <a:avLst/>
          </a:prstGeom>
          <a:ln w="762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 Box 4"/>
          <p:cNvSpPr txBox="1">
            <a:spLocks noChangeArrowheads="1"/>
          </p:cNvSpPr>
          <p:nvPr/>
        </p:nvSpPr>
        <p:spPr bwMode="auto">
          <a:xfrm>
            <a:off x="17724" y="5871959"/>
            <a:ext cx="91440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de-DE" altLang="de-DE" i="1">
                <a:latin typeface="Arial" charset="0"/>
              </a:rPr>
              <a:t>f</a:t>
            </a:r>
            <a:r>
              <a:rPr lang="de-DE" altLang="de-DE" i="1" smtClean="0">
                <a:latin typeface="Arial" charset="0"/>
              </a:rPr>
              <a:t>or legal texts and documents</a:t>
            </a:r>
            <a:endParaRPr lang="de-DE" altLang="de-DE" i="1" dirty="0">
              <a:latin typeface="Arial" charset="0"/>
            </a:endParaRPr>
          </a:p>
        </p:txBody>
      </p:sp>
      <p:sp>
        <p:nvSpPr>
          <p:cNvPr id="3" name="Würfel 2"/>
          <p:cNvSpPr/>
          <p:nvPr/>
        </p:nvSpPr>
        <p:spPr>
          <a:xfrm>
            <a:off x="3293580" y="2708920"/>
            <a:ext cx="2592288" cy="2592288"/>
          </a:xfrm>
          <a:prstGeom prst="cube">
            <a:avLst/>
          </a:prstGeom>
          <a:gradFill flip="none" rotWithShape="1">
            <a:gsLst>
              <a:gs pos="0">
                <a:srgbClr val="66FF33">
                  <a:shade val="30000"/>
                  <a:satMod val="115000"/>
                </a:srgbClr>
              </a:gs>
              <a:gs pos="50000">
                <a:srgbClr val="66FF33">
                  <a:shade val="67500"/>
                  <a:satMod val="115000"/>
                </a:srgbClr>
              </a:gs>
              <a:gs pos="100000">
                <a:srgbClr val="66FF33">
                  <a:shade val="100000"/>
                  <a:satMod val="115000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7" name="Trapezoid 6"/>
          <p:cNvSpPr/>
          <p:nvPr/>
        </p:nvSpPr>
        <p:spPr>
          <a:xfrm flipV="1">
            <a:off x="1925428" y="548679"/>
            <a:ext cx="5328592" cy="864096"/>
          </a:xfrm>
          <a:prstGeom prst="trapezoid">
            <a:avLst/>
          </a:prstGeo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107504" y="749895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de-DE" altLang="de-DE" sz="2400" smtClean="0">
                <a:latin typeface="Arial" charset="0"/>
              </a:rPr>
              <a:t>Categories</a:t>
            </a:r>
            <a:endParaRPr lang="de-DE" altLang="de-DE" sz="2400" i="1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7871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 Box 4"/>
          <p:cNvSpPr txBox="1">
            <a:spLocks noChangeArrowheads="1"/>
          </p:cNvSpPr>
          <p:nvPr/>
        </p:nvSpPr>
        <p:spPr bwMode="auto">
          <a:xfrm>
            <a:off x="17724" y="5871959"/>
            <a:ext cx="91440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de-DE" altLang="de-DE" i="1" smtClean="0">
                <a:latin typeface="Arial" charset="0"/>
              </a:rPr>
              <a:t>Example:  cube</a:t>
            </a:r>
            <a:endParaRPr lang="de-DE" altLang="de-DE" i="1" dirty="0">
              <a:latin typeface="Arial" charset="0"/>
            </a:endParaRPr>
          </a:p>
        </p:txBody>
      </p:sp>
      <p:sp>
        <p:nvSpPr>
          <p:cNvPr id="3" name="Würfel 2"/>
          <p:cNvSpPr/>
          <p:nvPr/>
        </p:nvSpPr>
        <p:spPr>
          <a:xfrm>
            <a:off x="3293580" y="2708920"/>
            <a:ext cx="2592288" cy="2592288"/>
          </a:xfrm>
          <a:prstGeom prst="cub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cxnSp>
        <p:nvCxnSpPr>
          <p:cNvPr id="5" name="Gerade Verbindung 4"/>
          <p:cNvCxnSpPr/>
          <p:nvPr/>
        </p:nvCxnSpPr>
        <p:spPr>
          <a:xfrm>
            <a:off x="3923928" y="2708920"/>
            <a:ext cx="0" cy="2016224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Gerade Verbindung 6"/>
          <p:cNvCxnSpPr/>
          <p:nvPr/>
        </p:nvCxnSpPr>
        <p:spPr>
          <a:xfrm flipV="1">
            <a:off x="3293580" y="4671942"/>
            <a:ext cx="657317" cy="648072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Gerade Verbindung 11"/>
          <p:cNvCxnSpPr/>
          <p:nvPr/>
        </p:nvCxnSpPr>
        <p:spPr>
          <a:xfrm>
            <a:off x="3293580" y="5301208"/>
            <a:ext cx="1926492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Gerade Verbindung 13"/>
          <p:cNvCxnSpPr/>
          <p:nvPr/>
        </p:nvCxnSpPr>
        <p:spPr>
          <a:xfrm>
            <a:off x="3959376" y="4671942"/>
            <a:ext cx="1926492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rapezoid 9"/>
          <p:cNvSpPr/>
          <p:nvPr/>
        </p:nvSpPr>
        <p:spPr>
          <a:xfrm flipV="1">
            <a:off x="1925428" y="548679"/>
            <a:ext cx="5328592" cy="864096"/>
          </a:xfrm>
          <a:prstGeom prst="trapezoid">
            <a:avLst/>
          </a:prstGeo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1" name="Text Box 4"/>
          <p:cNvSpPr txBox="1">
            <a:spLocks noChangeArrowheads="1"/>
          </p:cNvSpPr>
          <p:nvPr/>
        </p:nvSpPr>
        <p:spPr bwMode="auto">
          <a:xfrm>
            <a:off x="107504" y="749895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de-DE" altLang="de-DE" sz="2400" smtClean="0">
                <a:latin typeface="Arial" charset="0"/>
              </a:rPr>
              <a:t>Categories</a:t>
            </a:r>
            <a:endParaRPr lang="de-DE" altLang="de-DE" sz="2400" i="1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1698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" name="Gerade Verbindung mit Pfeil 21"/>
          <p:cNvCxnSpPr/>
          <p:nvPr/>
        </p:nvCxnSpPr>
        <p:spPr>
          <a:xfrm>
            <a:off x="1628558" y="917279"/>
            <a:ext cx="1938382" cy="2007665"/>
          </a:xfrm>
          <a:prstGeom prst="straightConnector1">
            <a:avLst/>
          </a:prstGeom>
          <a:ln w="762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Würfel 2"/>
          <p:cNvSpPr/>
          <p:nvPr/>
        </p:nvSpPr>
        <p:spPr>
          <a:xfrm>
            <a:off x="3293580" y="2708920"/>
            <a:ext cx="2592288" cy="2592288"/>
          </a:xfrm>
          <a:prstGeom prst="cube">
            <a:avLst/>
          </a:prstGeom>
          <a:noFill/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8" name="Parallelogramm 17"/>
          <p:cNvSpPr/>
          <p:nvPr/>
        </p:nvSpPr>
        <p:spPr>
          <a:xfrm rot="16200000" flipV="1">
            <a:off x="2331284" y="3730588"/>
            <a:ext cx="2555815" cy="683411"/>
          </a:xfrm>
          <a:prstGeom prst="parallelogram">
            <a:avLst>
              <a:gd name="adj" fmla="val 86351"/>
            </a:avLst>
          </a:prstGeom>
          <a:solidFill>
            <a:srgbClr val="00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9" name="Text Box 4"/>
          <p:cNvSpPr txBox="1">
            <a:spLocks noChangeArrowheads="1"/>
          </p:cNvSpPr>
          <p:nvPr/>
        </p:nvSpPr>
        <p:spPr bwMode="auto">
          <a:xfrm>
            <a:off x="17724" y="5871959"/>
            <a:ext cx="91440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de-DE" altLang="de-DE" i="1" smtClean="0">
                <a:latin typeface="Arial" charset="0"/>
              </a:rPr>
              <a:t>6 plains, surfaces</a:t>
            </a:r>
            <a:endParaRPr lang="de-DE" altLang="de-DE" i="1" dirty="0">
              <a:latin typeface="Arial" charset="0"/>
            </a:endParaRPr>
          </a:p>
        </p:txBody>
      </p:sp>
      <p:sp>
        <p:nvSpPr>
          <p:cNvPr id="2" name="Trapezoid 1"/>
          <p:cNvSpPr/>
          <p:nvPr/>
        </p:nvSpPr>
        <p:spPr>
          <a:xfrm flipV="1">
            <a:off x="251520" y="485231"/>
            <a:ext cx="2754076" cy="864096"/>
          </a:xfrm>
          <a:prstGeom prst="trapezoid">
            <a:avLst/>
          </a:prstGeo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560860" y="563336"/>
            <a:ext cx="2135395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de-DE" altLang="de-DE" sz="2000" smtClean="0">
                <a:latin typeface="Arial" charset="0"/>
              </a:rPr>
              <a:t>Categories:</a:t>
            </a:r>
            <a:endParaRPr lang="de-DE" altLang="de-DE" sz="2000" dirty="0" smtClean="0">
              <a:latin typeface="Arial" charset="0"/>
            </a:endParaRPr>
          </a:p>
          <a:p>
            <a:pPr algn="ctr"/>
            <a:r>
              <a:rPr lang="de-DE" altLang="de-DE" sz="2000" smtClean="0">
                <a:latin typeface="Arial" charset="0"/>
              </a:rPr>
              <a:t>plains, surfaces</a:t>
            </a:r>
            <a:endParaRPr lang="de-DE" altLang="de-DE" sz="2000" dirty="0">
              <a:latin typeface="Arial" charset="0"/>
            </a:endParaRPr>
          </a:p>
        </p:txBody>
      </p:sp>
      <p:sp>
        <p:nvSpPr>
          <p:cNvPr id="4" name="Rechteck 3"/>
          <p:cNvSpPr/>
          <p:nvPr/>
        </p:nvSpPr>
        <p:spPr>
          <a:xfrm>
            <a:off x="3923928" y="2708920"/>
            <a:ext cx="1961940" cy="1963022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7" name="Rechteck 16"/>
          <p:cNvSpPr/>
          <p:nvPr/>
        </p:nvSpPr>
        <p:spPr>
          <a:xfrm>
            <a:off x="5993902" y="2708920"/>
            <a:ext cx="1961940" cy="1963022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6" name="Parallelogramm 5"/>
          <p:cNvSpPr/>
          <p:nvPr/>
        </p:nvSpPr>
        <p:spPr>
          <a:xfrm rot="16200000" flipV="1">
            <a:off x="1259534" y="3986825"/>
            <a:ext cx="2555815" cy="683411"/>
          </a:xfrm>
          <a:prstGeom prst="parallelogram">
            <a:avLst>
              <a:gd name="adj" fmla="val 86351"/>
            </a:avLst>
          </a:prstGeom>
          <a:solidFill>
            <a:srgbClr val="00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20" name="Parallelogramm 19"/>
          <p:cNvSpPr/>
          <p:nvPr/>
        </p:nvSpPr>
        <p:spPr>
          <a:xfrm flipH="1" flipV="1">
            <a:off x="3293579" y="4636601"/>
            <a:ext cx="2592287" cy="683411"/>
          </a:xfrm>
          <a:prstGeom prst="parallelogram">
            <a:avLst>
              <a:gd name="adj" fmla="val 99542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21" name="Parallelogramm 20"/>
          <p:cNvSpPr/>
          <p:nvPr/>
        </p:nvSpPr>
        <p:spPr>
          <a:xfrm flipH="1" flipV="1">
            <a:off x="3257599" y="2708918"/>
            <a:ext cx="2628267" cy="683411"/>
          </a:xfrm>
          <a:prstGeom prst="parallelogram">
            <a:avLst>
              <a:gd name="adj" fmla="val 99542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210630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 Box 4"/>
          <p:cNvSpPr txBox="1">
            <a:spLocks noChangeArrowheads="1"/>
          </p:cNvSpPr>
          <p:nvPr/>
        </p:nvSpPr>
        <p:spPr bwMode="auto">
          <a:xfrm>
            <a:off x="17724" y="5871959"/>
            <a:ext cx="91440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de-DE" altLang="de-DE" i="1" smtClean="0">
                <a:latin typeface="Arial" charset="0"/>
              </a:rPr>
              <a:t>8 </a:t>
            </a:r>
            <a:r>
              <a:rPr lang="de-DE" altLang="de-DE" smtClean="0">
                <a:latin typeface="Arial" charset="0"/>
              </a:rPr>
              <a:t>corners</a:t>
            </a:r>
            <a:endParaRPr lang="de-DE" altLang="de-DE" dirty="0">
              <a:latin typeface="Arial" charset="0"/>
            </a:endParaRPr>
          </a:p>
        </p:txBody>
      </p:sp>
      <p:sp>
        <p:nvSpPr>
          <p:cNvPr id="3" name="Würfel 2"/>
          <p:cNvSpPr/>
          <p:nvPr/>
        </p:nvSpPr>
        <p:spPr>
          <a:xfrm>
            <a:off x="3293580" y="2708920"/>
            <a:ext cx="2592288" cy="2592288"/>
          </a:xfrm>
          <a:prstGeom prst="cub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cxnSp>
        <p:nvCxnSpPr>
          <p:cNvPr id="5" name="Gerade Verbindung 4"/>
          <p:cNvCxnSpPr/>
          <p:nvPr/>
        </p:nvCxnSpPr>
        <p:spPr>
          <a:xfrm>
            <a:off x="3923928" y="2708920"/>
            <a:ext cx="0" cy="2016224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Gerade Verbindung 6"/>
          <p:cNvCxnSpPr/>
          <p:nvPr/>
        </p:nvCxnSpPr>
        <p:spPr>
          <a:xfrm flipV="1">
            <a:off x="3293580" y="4671942"/>
            <a:ext cx="657317" cy="648072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Gerade Verbindung 11"/>
          <p:cNvCxnSpPr/>
          <p:nvPr/>
        </p:nvCxnSpPr>
        <p:spPr>
          <a:xfrm>
            <a:off x="3293580" y="5301208"/>
            <a:ext cx="1926492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Gerade Verbindung 13"/>
          <p:cNvCxnSpPr/>
          <p:nvPr/>
        </p:nvCxnSpPr>
        <p:spPr>
          <a:xfrm>
            <a:off x="3959376" y="4671942"/>
            <a:ext cx="1926492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Gerade Verbindung mit Pfeil 15"/>
          <p:cNvCxnSpPr/>
          <p:nvPr/>
        </p:nvCxnSpPr>
        <p:spPr>
          <a:xfrm flipH="1">
            <a:off x="4092565" y="1196752"/>
            <a:ext cx="542074" cy="1296144"/>
          </a:xfrm>
          <a:prstGeom prst="straightConnector1">
            <a:avLst/>
          </a:prstGeom>
          <a:ln w="762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Ellipse 17"/>
          <p:cNvSpPr/>
          <p:nvPr/>
        </p:nvSpPr>
        <p:spPr>
          <a:xfrm>
            <a:off x="3779912" y="2492896"/>
            <a:ext cx="360040" cy="360040"/>
          </a:xfrm>
          <a:prstGeom prst="ellipse">
            <a:avLst/>
          </a:prstGeom>
          <a:gradFill flip="none" rotWithShape="1">
            <a:gsLst>
              <a:gs pos="0">
                <a:srgbClr val="FF0000">
                  <a:shade val="30000"/>
                  <a:satMod val="115000"/>
                </a:srgbClr>
              </a:gs>
              <a:gs pos="50000">
                <a:srgbClr val="FF0000">
                  <a:shade val="67500"/>
                  <a:satMod val="115000"/>
                </a:srgbClr>
              </a:gs>
              <a:gs pos="100000">
                <a:srgbClr val="FF000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20" name="Ellipse 19"/>
          <p:cNvSpPr/>
          <p:nvPr/>
        </p:nvSpPr>
        <p:spPr>
          <a:xfrm>
            <a:off x="3113560" y="3212976"/>
            <a:ext cx="360040" cy="360040"/>
          </a:xfrm>
          <a:prstGeom prst="ellipse">
            <a:avLst/>
          </a:prstGeom>
          <a:gradFill flip="none" rotWithShape="1">
            <a:gsLst>
              <a:gs pos="0">
                <a:srgbClr val="FF0000">
                  <a:shade val="30000"/>
                  <a:satMod val="115000"/>
                </a:srgbClr>
              </a:gs>
              <a:gs pos="50000">
                <a:srgbClr val="FF0000">
                  <a:shade val="67500"/>
                  <a:satMod val="115000"/>
                </a:srgbClr>
              </a:gs>
              <a:gs pos="100000">
                <a:srgbClr val="FF000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21" name="Ellipse 20"/>
          <p:cNvSpPr/>
          <p:nvPr/>
        </p:nvSpPr>
        <p:spPr>
          <a:xfrm>
            <a:off x="5705848" y="2528900"/>
            <a:ext cx="360040" cy="360040"/>
          </a:xfrm>
          <a:prstGeom prst="ellipse">
            <a:avLst/>
          </a:prstGeom>
          <a:gradFill flip="none" rotWithShape="1">
            <a:gsLst>
              <a:gs pos="0">
                <a:srgbClr val="FF0000">
                  <a:shade val="30000"/>
                  <a:satMod val="115000"/>
                </a:srgbClr>
              </a:gs>
              <a:gs pos="50000">
                <a:srgbClr val="FF0000">
                  <a:shade val="67500"/>
                  <a:satMod val="115000"/>
                </a:srgbClr>
              </a:gs>
              <a:gs pos="100000">
                <a:srgbClr val="FF000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22" name="Ellipse 21"/>
          <p:cNvSpPr/>
          <p:nvPr/>
        </p:nvSpPr>
        <p:spPr>
          <a:xfrm>
            <a:off x="5040052" y="3191575"/>
            <a:ext cx="360040" cy="360040"/>
          </a:xfrm>
          <a:prstGeom prst="ellipse">
            <a:avLst/>
          </a:prstGeom>
          <a:gradFill flip="none" rotWithShape="1">
            <a:gsLst>
              <a:gs pos="0">
                <a:srgbClr val="FF0000">
                  <a:shade val="30000"/>
                  <a:satMod val="115000"/>
                </a:srgbClr>
              </a:gs>
              <a:gs pos="50000">
                <a:srgbClr val="FF0000">
                  <a:shade val="67500"/>
                  <a:satMod val="115000"/>
                </a:srgbClr>
              </a:gs>
              <a:gs pos="100000">
                <a:srgbClr val="FF000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23" name="Ellipse 22"/>
          <p:cNvSpPr/>
          <p:nvPr/>
        </p:nvSpPr>
        <p:spPr>
          <a:xfrm>
            <a:off x="3732525" y="4491922"/>
            <a:ext cx="360040" cy="360040"/>
          </a:xfrm>
          <a:prstGeom prst="ellipse">
            <a:avLst/>
          </a:prstGeom>
          <a:gradFill flip="none" rotWithShape="1">
            <a:gsLst>
              <a:gs pos="0">
                <a:srgbClr val="FF0000">
                  <a:shade val="30000"/>
                  <a:satMod val="115000"/>
                </a:srgbClr>
              </a:gs>
              <a:gs pos="50000">
                <a:srgbClr val="FF0000">
                  <a:shade val="67500"/>
                  <a:satMod val="115000"/>
                </a:srgbClr>
              </a:gs>
              <a:gs pos="100000">
                <a:srgbClr val="FF000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24" name="Ellipse 23"/>
          <p:cNvSpPr/>
          <p:nvPr/>
        </p:nvSpPr>
        <p:spPr>
          <a:xfrm>
            <a:off x="5715810" y="4491922"/>
            <a:ext cx="360040" cy="360040"/>
          </a:xfrm>
          <a:prstGeom prst="ellipse">
            <a:avLst/>
          </a:prstGeom>
          <a:gradFill flip="none" rotWithShape="1">
            <a:gsLst>
              <a:gs pos="0">
                <a:srgbClr val="FF0000">
                  <a:shade val="30000"/>
                  <a:satMod val="115000"/>
                </a:srgbClr>
              </a:gs>
              <a:gs pos="50000">
                <a:srgbClr val="FF0000">
                  <a:shade val="67500"/>
                  <a:satMod val="115000"/>
                </a:srgbClr>
              </a:gs>
              <a:gs pos="100000">
                <a:srgbClr val="FF000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25" name="Ellipse 24"/>
          <p:cNvSpPr/>
          <p:nvPr/>
        </p:nvSpPr>
        <p:spPr>
          <a:xfrm>
            <a:off x="3113560" y="5121188"/>
            <a:ext cx="360040" cy="360040"/>
          </a:xfrm>
          <a:prstGeom prst="ellipse">
            <a:avLst/>
          </a:prstGeom>
          <a:gradFill flip="none" rotWithShape="1">
            <a:gsLst>
              <a:gs pos="0">
                <a:srgbClr val="FF0000">
                  <a:shade val="30000"/>
                  <a:satMod val="115000"/>
                </a:srgbClr>
              </a:gs>
              <a:gs pos="50000">
                <a:srgbClr val="FF0000">
                  <a:shade val="67500"/>
                  <a:satMod val="115000"/>
                </a:srgbClr>
              </a:gs>
              <a:gs pos="100000">
                <a:srgbClr val="FF000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26" name="Ellipse 25"/>
          <p:cNvSpPr/>
          <p:nvPr/>
        </p:nvSpPr>
        <p:spPr>
          <a:xfrm>
            <a:off x="5040052" y="5139994"/>
            <a:ext cx="360040" cy="360040"/>
          </a:xfrm>
          <a:prstGeom prst="ellipse">
            <a:avLst/>
          </a:prstGeom>
          <a:gradFill flip="none" rotWithShape="1">
            <a:gsLst>
              <a:gs pos="0">
                <a:srgbClr val="FF0000">
                  <a:shade val="30000"/>
                  <a:satMod val="115000"/>
                </a:srgbClr>
              </a:gs>
              <a:gs pos="50000">
                <a:srgbClr val="FF0000">
                  <a:shade val="67500"/>
                  <a:satMod val="115000"/>
                </a:srgbClr>
              </a:gs>
              <a:gs pos="100000">
                <a:srgbClr val="FF000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2" name="Trapezoid 1"/>
          <p:cNvSpPr/>
          <p:nvPr/>
        </p:nvSpPr>
        <p:spPr>
          <a:xfrm flipV="1">
            <a:off x="251520" y="485231"/>
            <a:ext cx="2754076" cy="864096"/>
          </a:xfrm>
          <a:prstGeom prst="trapezoid">
            <a:avLst/>
          </a:prstGeo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560860" y="563336"/>
            <a:ext cx="2135395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de-DE" altLang="de-DE" sz="2000">
                <a:latin typeface="Arial" charset="0"/>
              </a:rPr>
              <a:t>Categories:</a:t>
            </a:r>
          </a:p>
          <a:p>
            <a:pPr algn="ctr"/>
            <a:r>
              <a:rPr lang="de-DE" altLang="de-DE" sz="2000" smtClean="0">
                <a:latin typeface="Arial" charset="0"/>
              </a:rPr>
              <a:t>plain, surface</a:t>
            </a:r>
            <a:endParaRPr lang="de-DE" altLang="de-DE" sz="2000" dirty="0">
              <a:latin typeface="Arial" charset="0"/>
            </a:endParaRPr>
          </a:p>
        </p:txBody>
      </p:sp>
      <p:sp>
        <p:nvSpPr>
          <p:cNvPr id="10" name="Trapezoid 9"/>
          <p:cNvSpPr/>
          <p:nvPr/>
        </p:nvSpPr>
        <p:spPr>
          <a:xfrm flipV="1">
            <a:off x="3257600" y="485231"/>
            <a:ext cx="2754076" cy="864096"/>
          </a:xfrm>
          <a:prstGeom prst="trapezoid">
            <a:avLst/>
          </a:prstGeo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3" name="Text Box 4"/>
          <p:cNvSpPr txBox="1">
            <a:spLocks noChangeArrowheads="1"/>
          </p:cNvSpPr>
          <p:nvPr/>
        </p:nvSpPr>
        <p:spPr bwMode="auto">
          <a:xfrm>
            <a:off x="3566940" y="563336"/>
            <a:ext cx="2135395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de-DE" altLang="de-DE" sz="2000">
                <a:latin typeface="Arial" charset="0"/>
              </a:rPr>
              <a:t>Categories:</a:t>
            </a:r>
          </a:p>
          <a:p>
            <a:pPr algn="ctr"/>
            <a:r>
              <a:rPr lang="de-DE" altLang="de-DE" sz="2000" smtClean="0">
                <a:latin typeface="Arial" charset="0"/>
              </a:rPr>
              <a:t>corner, edge</a:t>
            </a:r>
            <a:endParaRPr lang="de-DE" altLang="de-DE" sz="20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2077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 Box 4"/>
          <p:cNvSpPr txBox="1">
            <a:spLocks noChangeArrowheads="1"/>
          </p:cNvSpPr>
          <p:nvPr/>
        </p:nvSpPr>
        <p:spPr bwMode="auto">
          <a:xfrm>
            <a:off x="17724" y="5871959"/>
            <a:ext cx="91440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de-DE" altLang="de-DE" i="1" smtClean="0">
                <a:latin typeface="Arial" charset="0"/>
              </a:rPr>
              <a:t>12 edges</a:t>
            </a:r>
            <a:endParaRPr lang="de-DE" altLang="de-DE" i="1" dirty="0">
              <a:latin typeface="Arial" charset="0"/>
            </a:endParaRPr>
          </a:p>
        </p:txBody>
      </p:sp>
      <p:cxnSp>
        <p:nvCxnSpPr>
          <p:cNvPr id="5" name="Gerade Verbindung 4"/>
          <p:cNvCxnSpPr/>
          <p:nvPr/>
        </p:nvCxnSpPr>
        <p:spPr>
          <a:xfrm>
            <a:off x="3923928" y="2708920"/>
            <a:ext cx="0" cy="2016224"/>
          </a:xfrm>
          <a:prstGeom prst="line">
            <a:avLst/>
          </a:prstGeom>
          <a:ln w="57150">
            <a:solidFill>
              <a:srgbClr val="33CC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Gerade Verbindung 6"/>
          <p:cNvCxnSpPr/>
          <p:nvPr/>
        </p:nvCxnSpPr>
        <p:spPr>
          <a:xfrm flipV="1">
            <a:off x="3293580" y="4671942"/>
            <a:ext cx="657317" cy="648072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Gerade Verbindung 11"/>
          <p:cNvCxnSpPr/>
          <p:nvPr/>
        </p:nvCxnSpPr>
        <p:spPr>
          <a:xfrm>
            <a:off x="3293580" y="5301208"/>
            <a:ext cx="1926492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Gerade Verbindung 13"/>
          <p:cNvCxnSpPr/>
          <p:nvPr/>
        </p:nvCxnSpPr>
        <p:spPr>
          <a:xfrm>
            <a:off x="3959376" y="4671942"/>
            <a:ext cx="1926492" cy="0"/>
          </a:xfrm>
          <a:prstGeom prst="line">
            <a:avLst/>
          </a:prstGeom>
          <a:ln w="571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Gerade Verbindung mit Pfeil 15"/>
          <p:cNvCxnSpPr/>
          <p:nvPr/>
        </p:nvCxnSpPr>
        <p:spPr>
          <a:xfrm flipH="1">
            <a:off x="4634638" y="1196752"/>
            <a:ext cx="3105714" cy="1512168"/>
          </a:xfrm>
          <a:prstGeom prst="straightConnector1">
            <a:avLst/>
          </a:prstGeom>
          <a:ln w="762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Gerade Verbindung 26"/>
          <p:cNvCxnSpPr/>
          <p:nvPr/>
        </p:nvCxnSpPr>
        <p:spPr>
          <a:xfrm>
            <a:off x="3311304" y="5301208"/>
            <a:ext cx="1926492" cy="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Gerade Verbindung 27"/>
          <p:cNvCxnSpPr/>
          <p:nvPr/>
        </p:nvCxnSpPr>
        <p:spPr>
          <a:xfrm>
            <a:off x="3293580" y="3356992"/>
            <a:ext cx="1926492" cy="0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Gerade Verbindung 28"/>
          <p:cNvCxnSpPr/>
          <p:nvPr/>
        </p:nvCxnSpPr>
        <p:spPr>
          <a:xfrm>
            <a:off x="3923928" y="2708920"/>
            <a:ext cx="1926492" cy="0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Gerade Verbindung 29"/>
          <p:cNvCxnSpPr/>
          <p:nvPr/>
        </p:nvCxnSpPr>
        <p:spPr>
          <a:xfrm>
            <a:off x="3293580" y="3284984"/>
            <a:ext cx="0" cy="2016224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Gerade Verbindung 30"/>
          <p:cNvCxnSpPr/>
          <p:nvPr/>
        </p:nvCxnSpPr>
        <p:spPr>
          <a:xfrm>
            <a:off x="5260142" y="3303790"/>
            <a:ext cx="0" cy="2016224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Gerade Verbindung 31"/>
          <p:cNvCxnSpPr/>
          <p:nvPr/>
        </p:nvCxnSpPr>
        <p:spPr>
          <a:xfrm>
            <a:off x="5885868" y="2708920"/>
            <a:ext cx="0" cy="2016224"/>
          </a:xfrm>
          <a:prstGeom prst="line">
            <a:avLst/>
          </a:prstGeom>
          <a:ln w="57150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Gerade Verbindung 32"/>
          <p:cNvCxnSpPr/>
          <p:nvPr/>
        </p:nvCxnSpPr>
        <p:spPr>
          <a:xfrm flipV="1">
            <a:off x="3253818" y="2759411"/>
            <a:ext cx="657317" cy="648072"/>
          </a:xfrm>
          <a:prstGeom prst="line">
            <a:avLst/>
          </a:prstGeom>
          <a:ln w="57150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Gerade Verbindung 33"/>
          <p:cNvCxnSpPr/>
          <p:nvPr/>
        </p:nvCxnSpPr>
        <p:spPr>
          <a:xfrm flipV="1">
            <a:off x="5215239" y="2708920"/>
            <a:ext cx="657317" cy="648072"/>
          </a:xfrm>
          <a:prstGeom prst="line">
            <a:avLst/>
          </a:prstGeom>
          <a:ln w="57150">
            <a:solidFill>
              <a:srgbClr val="FF66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Gerade Verbindung 34"/>
          <p:cNvCxnSpPr/>
          <p:nvPr/>
        </p:nvCxnSpPr>
        <p:spPr>
          <a:xfrm flipV="1">
            <a:off x="5228551" y="4703836"/>
            <a:ext cx="657317" cy="648072"/>
          </a:xfrm>
          <a:prstGeom prst="line">
            <a:avLst/>
          </a:prstGeom>
          <a:ln w="57150">
            <a:solidFill>
              <a:srgbClr val="99FF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rapezoid 10"/>
          <p:cNvSpPr/>
          <p:nvPr/>
        </p:nvSpPr>
        <p:spPr>
          <a:xfrm flipV="1">
            <a:off x="6228232" y="485231"/>
            <a:ext cx="2754076" cy="864096"/>
          </a:xfrm>
          <a:prstGeom prst="trapezoid">
            <a:avLst/>
          </a:prstGeo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5" name="Text Box 4"/>
          <p:cNvSpPr txBox="1">
            <a:spLocks noChangeArrowheads="1"/>
          </p:cNvSpPr>
          <p:nvPr/>
        </p:nvSpPr>
        <p:spPr bwMode="auto">
          <a:xfrm>
            <a:off x="6537572" y="563336"/>
            <a:ext cx="2135395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de-DE" altLang="de-DE" sz="2000">
                <a:latin typeface="Arial" charset="0"/>
              </a:rPr>
              <a:t>Categories:</a:t>
            </a:r>
          </a:p>
          <a:p>
            <a:pPr algn="ctr"/>
            <a:r>
              <a:rPr lang="de-DE" altLang="de-DE" sz="2000">
                <a:latin typeface="Arial" charset="0"/>
              </a:rPr>
              <a:t>edge</a:t>
            </a:r>
            <a:endParaRPr lang="de-DE" altLang="de-DE" sz="2000" dirty="0">
              <a:latin typeface="Arial" charset="0"/>
            </a:endParaRPr>
          </a:p>
        </p:txBody>
      </p:sp>
      <p:sp>
        <p:nvSpPr>
          <p:cNvPr id="23" name="Trapezoid 22"/>
          <p:cNvSpPr/>
          <p:nvPr/>
        </p:nvSpPr>
        <p:spPr>
          <a:xfrm flipV="1">
            <a:off x="251520" y="485231"/>
            <a:ext cx="2754076" cy="864096"/>
          </a:xfrm>
          <a:prstGeom prst="trapezoid">
            <a:avLst/>
          </a:prstGeo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24" name="Text Box 4"/>
          <p:cNvSpPr txBox="1">
            <a:spLocks noChangeArrowheads="1"/>
          </p:cNvSpPr>
          <p:nvPr/>
        </p:nvSpPr>
        <p:spPr bwMode="auto">
          <a:xfrm>
            <a:off x="560860" y="563336"/>
            <a:ext cx="2135395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de-DE" altLang="de-DE" sz="2000">
                <a:latin typeface="Arial" charset="0"/>
              </a:rPr>
              <a:t>Categories:</a:t>
            </a:r>
          </a:p>
          <a:p>
            <a:pPr algn="ctr"/>
            <a:r>
              <a:rPr lang="de-DE" altLang="de-DE" sz="2000" smtClean="0">
                <a:latin typeface="Arial" charset="0"/>
              </a:rPr>
              <a:t>plain, surface</a:t>
            </a:r>
            <a:endParaRPr lang="de-DE" altLang="de-DE" sz="2000" dirty="0">
              <a:latin typeface="Arial" charset="0"/>
            </a:endParaRPr>
          </a:p>
        </p:txBody>
      </p:sp>
      <p:sp>
        <p:nvSpPr>
          <p:cNvPr id="25" name="Trapezoid 24"/>
          <p:cNvSpPr/>
          <p:nvPr/>
        </p:nvSpPr>
        <p:spPr>
          <a:xfrm flipV="1">
            <a:off x="3257600" y="485231"/>
            <a:ext cx="2754076" cy="864096"/>
          </a:xfrm>
          <a:prstGeom prst="trapezoid">
            <a:avLst/>
          </a:prstGeo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26" name="Text Box 4"/>
          <p:cNvSpPr txBox="1">
            <a:spLocks noChangeArrowheads="1"/>
          </p:cNvSpPr>
          <p:nvPr/>
        </p:nvSpPr>
        <p:spPr bwMode="auto">
          <a:xfrm>
            <a:off x="3566940" y="563336"/>
            <a:ext cx="2135395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de-DE" altLang="de-DE" sz="2000">
                <a:latin typeface="Arial" charset="0"/>
              </a:rPr>
              <a:t>Categories:</a:t>
            </a:r>
          </a:p>
          <a:p>
            <a:pPr algn="ctr"/>
            <a:r>
              <a:rPr lang="de-DE" altLang="de-DE" sz="2000" smtClean="0">
                <a:latin typeface="Arial" charset="0"/>
              </a:rPr>
              <a:t>corner </a:t>
            </a:r>
            <a:endParaRPr lang="de-DE" altLang="de-DE" sz="20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2425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 Box 4"/>
          <p:cNvSpPr txBox="1">
            <a:spLocks noChangeArrowheads="1"/>
          </p:cNvSpPr>
          <p:nvPr/>
        </p:nvSpPr>
        <p:spPr bwMode="auto">
          <a:xfrm>
            <a:off x="17724" y="5871959"/>
            <a:ext cx="91440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de-DE" altLang="de-DE" i="1" smtClean="0">
                <a:latin typeface="Arial" charset="0"/>
              </a:rPr>
              <a:t>complex strukture</a:t>
            </a:r>
            <a:endParaRPr lang="de-DE" altLang="de-DE" i="1" dirty="0">
              <a:latin typeface="Arial" charset="0"/>
            </a:endParaRPr>
          </a:p>
        </p:txBody>
      </p:sp>
      <p:cxnSp>
        <p:nvCxnSpPr>
          <p:cNvPr id="5" name="Gerade Verbindung 4"/>
          <p:cNvCxnSpPr/>
          <p:nvPr/>
        </p:nvCxnSpPr>
        <p:spPr>
          <a:xfrm>
            <a:off x="3923928" y="2708920"/>
            <a:ext cx="0" cy="2016224"/>
          </a:xfrm>
          <a:prstGeom prst="line">
            <a:avLst/>
          </a:prstGeom>
          <a:ln w="57150">
            <a:solidFill>
              <a:srgbClr val="33CC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Gerade Verbindung 6"/>
          <p:cNvCxnSpPr/>
          <p:nvPr/>
        </p:nvCxnSpPr>
        <p:spPr>
          <a:xfrm flipV="1">
            <a:off x="3293580" y="4671942"/>
            <a:ext cx="657317" cy="648072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Gerade Verbindung 11"/>
          <p:cNvCxnSpPr/>
          <p:nvPr/>
        </p:nvCxnSpPr>
        <p:spPr>
          <a:xfrm>
            <a:off x="3293580" y="5301208"/>
            <a:ext cx="1926492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Gerade Verbindung 13"/>
          <p:cNvCxnSpPr/>
          <p:nvPr/>
        </p:nvCxnSpPr>
        <p:spPr>
          <a:xfrm>
            <a:off x="3959376" y="4671942"/>
            <a:ext cx="1926492" cy="0"/>
          </a:xfrm>
          <a:prstGeom prst="line">
            <a:avLst/>
          </a:prstGeom>
          <a:ln w="571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Gerade Verbindung 26"/>
          <p:cNvCxnSpPr/>
          <p:nvPr/>
        </p:nvCxnSpPr>
        <p:spPr>
          <a:xfrm>
            <a:off x="3311304" y="5301208"/>
            <a:ext cx="1926492" cy="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Gerade Verbindung 27"/>
          <p:cNvCxnSpPr/>
          <p:nvPr/>
        </p:nvCxnSpPr>
        <p:spPr>
          <a:xfrm>
            <a:off x="3293580" y="3356992"/>
            <a:ext cx="1926492" cy="0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Gerade Verbindung 28"/>
          <p:cNvCxnSpPr/>
          <p:nvPr/>
        </p:nvCxnSpPr>
        <p:spPr>
          <a:xfrm>
            <a:off x="3923928" y="2708920"/>
            <a:ext cx="1926492" cy="0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Gerade Verbindung 29"/>
          <p:cNvCxnSpPr/>
          <p:nvPr/>
        </p:nvCxnSpPr>
        <p:spPr>
          <a:xfrm>
            <a:off x="3293580" y="3284984"/>
            <a:ext cx="0" cy="2016224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Gerade Verbindung 30"/>
          <p:cNvCxnSpPr/>
          <p:nvPr/>
        </p:nvCxnSpPr>
        <p:spPr>
          <a:xfrm>
            <a:off x="5260142" y="3303790"/>
            <a:ext cx="0" cy="2016224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Gerade Verbindung 31"/>
          <p:cNvCxnSpPr/>
          <p:nvPr/>
        </p:nvCxnSpPr>
        <p:spPr>
          <a:xfrm>
            <a:off x="5885868" y="2708920"/>
            <a:ext cx="0" cy="2016224"/>
          </a:xfrm>
          <a:prstGeom prst="line">
            <a:avLst/>
          </a:prstGeom>
          <a:ln w="57150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Gerade Verbindung 32"/>
          <p:cNvCxnSpPr/>
          <p:nvPr/>
        </p:nvCxnSpPr>
        <p:spPr>
          <a:xfrm flipV="1">
            <a:off x="3253818" y="2759411"/>
            <a:ext cx="657317" cy="648072"/>
          </a:xfrm>
          <a:prstGeom prst="line">
            <a:avLst/>
          </a:prstGeom>
          <a:ln w="57150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Gerade Verbindung 33"/>
          <p:cNvCxnSpPr/>
          <p:nvPr/>
        </p:nvCxnSpPr>
        <p:spPr>
          <a:xfrm flipV="1">
            <a:off x="5215239" y="2708920"/>
            <a:ext cx="657317" cy="648072"/>
          </a:xfrm>
          <a:prstGeom prst="line">
            <a:avLst/>
          </a:prstGeom>
          <a:ln w="57150">
            <a:solidFill>
              <a:srgbClr val="FF66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Gerade Verbindung 34"/>
          <p:cNvCxnSpPr/>
          <p:nvPr/>
        </p:nvCxnSpPr>
        <p:spPr>
          <a:xfrm flipV="1">
            <a:off x="5228551" y="4703836"/>
            <a:ext cx="657317" cy="648072"/>
          </a:xfrm>
          <a:prstGeom prst="line">
            <a:avLst/>
          </a:prstGeom>
          <a:ln w="57150">
            <a:solidFill>
              <a:srgbClr val="99FF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Ellipse 22"/>
          <p:cNvSpPr/>
          <p:nvPr/>
        </p:nvSpPr>
        <p:spPr>
          <a:xfrm>
            <a:off x="3779912" y="2492896"/>
            <a:ext cx="360040" cy="360040"/>
          </a:xfrm>
          <a:prstGeom prst="ellipse">
            <a:avLst/>
          </a:prstGeom>
          <a:gradFill flip="none" rotWithShape="1">
            <a:gsLst>
              <a:gs pos="0">
                <a:srgbClr val="FF0000">
                  <a:shade val="30000"/>
                  <a:satMod val="115000"/>
                </a:srgbClr>
              </a:gs>
              <a:gs pos="50000">
                <a:srgbClr val="FF0000">
                  <a:shade val="67500"/>
                  <a:satMod val="115000"/>
                </a:srgbClr>
              </a:gs>
              <a:gs pos="100000">
                <a:srgbClr val="FF000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24" name="Ellipse 23"/>
          <p:cNvSpPr/>
          <p:nvPr/>
        </p:nvSpPr>
        <p:spPr>
          <a:xfrm>
            <a:off x="3113560" y="3212976"/>
            <a:ext cx="360040" cy="360040"/>
          </a:xfrm>
          <a:prstGeom prst="ellipse">
            <a:avLst/>
          </a:prstGeom>
          <a:gradFill flip="none" rotWithShape="1">
            <a:gsLst>
              <a:gs pos="0">
                <a:srgbClr val="FF0000">
                  <a:shade val="30000"/>
                  <a:satMod val="115000"/>
                </a:srgbClr>
              </a:gs>
              <a:gs pos="50000">
                <a:srgbClr val="FF0000">
                  <a:shade val="67500"/>
                  <a:satMod val="115000"/>
                </a:srgbClr>
              </a:gs>
              <a:gs pos="100000">
                <a:srgbClr val="FF000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25" name="Ellipse 24"/>
          <p:cNvSpPr/>
          <p:nvPr/>
        </p:nvSpPr>
        <p:spPr>
          <a:xfrm>
            <a:off x="5705848" y="2528900"/>
            <a:ext cx="360040" cy="360040"/>
          </a:xfrm>
          <a:prstGeom prst="ellipse">
            <a:avLst/>
          </a:prstGeom>
          <a:gradFill flip="none" rotWithShape="1">
            <a:gsLst>
              <a:gs pos="0">
                <a:srgbClr val="FF0000">
                  <a:shade val="30000"/>
                  <a:satMod val="115000"/>
                </a:srgbClr>
              </a:gs>
              <a:gs pos="50000">
                <a:srgbClr val="FF0000">
                  <a:shade val="67500"/>
                  <a:satMod val="115000"/>
                </a:srgbClr>
              </a:gs>
              <a:gs pos="100000">
                <a:srgbClr val="FF000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26" name="Ellipse 25"/>
          <p:cNvSpPr/>
          <p:nvPr/>
        </p:nvSpPr>
        <p:spPr>
          <a:xfrm>
            <a:off x="5040052" y="3191575"/>
            <a:ext cx="360040" cy="360040"/>
          </a:xfrm>
          <a:prstGeom prst="ellipse">
            <a:avLst/>
          </a:prstGeom>
          <a:gradFill flip="none" rotWithShape="1">
            <a:gsLst>
              <a:gs pos="0">
                <a:srgbClr val="FF0000">
                  <a:shade val="30000"/>
                  <a:satMod val="115000"/>
                </a:srgbClr>
              </a:gs>
              <a:gs pos="50000">
                <a:srgbClr val="FF0000">
                  <a:shade val="67500"/>
                  <a:satMod val="115000"/>
                </a:srgbClr>
              </a:gs>
              <a:gs pos="100000">
                <a:srgbClr val="FF000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36" name="Ellipse 35"/>
          <p:cNvSpPr/>
          <p:nvPr/>
        </p:nvSpPr>
        <p:spPr>
          <a:xfrm>
            <a:off x="3732525" y="4491922"/>
            <a:ext cx="360040" cy="360040"/>
          </a:xfrm>
          <a:prstGeom prst="ellipse">
            <a:avLst/>
          </a:prstGeom>
          <a:gradFill flip="none" rotWithShape="1">
            <a:gsLst>
              <a:gs pos="0">
                <a:srgbClr val="FF0000">
                  <a:shade val="30000"/>
                  <a:satMod val="115000"/>
                </a:srgbClr>
              </a:gs>
              <a:gs pos="50000">
                <a:srgbClr val="FF0000">
                  <a:shade val="67500"/>
                  <a:satMod val="115000"/>
                </a:srgbClr>
              </a:gs>
              <a:gs pos="100000">
                <a:srgbClr val="FF000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37" name="Ellipse 36"/>
          <p:cNvSpPr/>
          <p:nvPr/>
        </p:nvSpPr>
        <p:spPr>
          <a:xfrm>
            <a:off x="5715810" y="4491922"/>
            <a:ext cx="360040" cy="360040"/>
          </a:xfrm>
          <a:prstGeom prst="ellipse">
            <a:avLst/>
          </a:prstGeom>
          <a:gradFill flip="none" rotWithShape="1">
            <a:gsLst>
              <a:gs pos="0">
                <a:srgbClr val="FF0000">
                  <a:shade val="30000"/>
                  <a:satMod val="115000"/>
                </a:srgbClr>
              </a:gs>
              <a:gs pos="50000">
                <a:srgbClr val="FF0000">
                  <a:shade val="67500"/>
                  <a:satMod val="115000"/>
                </a:srgbClr>
              </a:gs>
              <a:gs pos="100000">
                <a:srgbClr val="FF000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38" name="Ellipse 37"/>
          <p:cNvSpPr/>
          <p:nvPr/>
        </p:nvSpPr>
        <p:spPr>
          <a:xfrm>
            <a:off x="3113560" y="5121188"/>
            <a:ext cx="360040" cy="360040"/>
          </a:xfrm>
          <a:prstGeom prst="ellipse">
            <a:avLst/>
          </a:prstGeom>
          <a:gradFill flip="none" rotWithShape="1">
            <a:gsLst>
              <a:gs pos="0">
                <a:srgbClr val="FF0000">
                  <a:shade val="30000"/>
                  <a:satMod val="115000"/>
                </a:srgbClr>
              </a:gs>
              <a:gs pos="50000">
                <a:srgbClr val="FF0000">
                  <a:shade val="67500"/>
                  <a:satMod val="115000"/>
                </a:srgbClr>
              </a:gs>
              <a:gs pos="100000">
                <a:srgbClr val="FF000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39" name="Ellipse 38"/>
          <p:cNvSpPr/>
          <p:nvPr/>
        </p:nvSpPr>
        <p:spPr>
          <a:xfrm>
            <a:off x="5040052" y="5139994"/>
            <a:ext cx="360040" cy="360040"/>
          </a:xfrm>
          <a:prstGeom prst="ellipse">
            <a:avLst/>
          </a:prstGeom>
          <a:gradFill flip="none" rotWithShape="1">
            <a:gsLst>
              <a:gs pos="0">
                <a:srgbClr val="FF0000">
                  <a:shade val="30000"/>
                  <a:satMod val="115000"/>
                </a:srgbClr>
              </a:gs>
              <a:gs pos="50000">
                <a:srgbClr val="FF0000">
                  <a:shade val="67500"/>
                  <a:satMod val="115000"/>
                </a:srgbClr>
              </a:gs>
              <a:gs pos="100000">
                <a:srgbClr val="FF000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40" name="Parallelogramm 39"/>
          <p:cNvSpPr/>
          <p:nvPr/>
        </p:nvSpPr>
        <p:spPr>
          <a:xfrm rot="16200000" flipV="1">
            <a:off x="688455" y="2394854"/>
            <a:ext cx="2555815" cy="683411"/>
          </a:xfrm>
          <a:prstGeom prst="parallelogram">
            <a:avLst>
              <a:gd name="adj" fmla="val 86351"/>
            </a:avLst>
          </a:prstGeom>
          <a:solidFill>
            <a:srgbClr val="00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41" name="Rechteck 40"/>
          <p:cNvSpPr/>
          <p:nvPr/>
        </p:nvSpPr>
        <p:spPr>
          <a:xfrm>
            <a:off x="6987714" y="3870451"/>
            <a:ext cx="1961940" cy="1963022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42" name="Rechteck 41"/>
          <p:cNvSpPr/>
          <p:nvPr/>
        </p:nvSpPr>
        <p:spPr>
          <a:xfrm>
            <a:off x="6984225" y="1763413"/>
            <a:ext cx="1961940" cy="1963022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43" name="Parallelogramm 42"/>
          <p:cNvSpPr/>
          <p:nvPr/>
        </p:nvSpPr>
        <p:spPr>
          <a:xfrm rot="16200000" flipV="1">
            <a:off x="-180626" y="2489184"/>
            <a:ext cx="2555815" cy="683411"/>
          </a:xfrm>
          <a:prstGeom prst="parallelogram">
            <a:avLst>
              <a:gd name="adj" fmla="val 86351"/>
            </a:avLst>
          </a:prstGeom>
          <a:solidFill>
            <a:srgbClr val="00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44" name="Parallelogramm 43"/>
          <p:cNvSpPr/>
          <p:nvPr/>
        </p:nvSpPr>
        <p:spPr>
          <a:xfrm flipH="1" flipV="1">
            <a:off x="17723" y="4946554"/>
            <a:ext cx="2592287" cy="683411"/>
          </a:xfrm>
          <a:prstGeom prst="parallelogram">
            <a:avLst>
              <a:gd name="adj" fmla="val 99542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45" name="Parallelogramm 44"/>
          <p:cNvSpPr/>
          <p:nvPr/>
        </p:nvSpPr>
        <p:spPr>
          <a:xfrm flipH="1" flipV="1">
            <a:off x="211646" y="4108797"/>
            <a:ext cx="2628267" cy="683411"/>
          </a:xfrm>
          <a:prstGeom prst="parallelogram">
            <a:avLst>
              <a:gd name="adj" fmla="val 99542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46" name="Trapezoid 45"/>
          <p:cNvSpPr/>
          <p:nvPr/>
        </p:nvSpPr>
        <p:spPr>
          <a:xfrm flipV="1">
            <a:off x="6228232" y="485231"/>
            <a:ext cx="2754076" cy="864096"/>
          </a:xfrm>
          <a:prstGeom prst="trapezoid">
            <a:avLst/>
          </a:prstGeo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47" name="Text Box 4"/>
          <p:cNvSpPr txBox="1">
            <a:spLocks noChangeArrowheads="1"/>
          </p:cNvSpPr>
          <p:nvPr/>
        </p:nvSpPr>
        <p:spPr bwMode="auto">
          <a:xfrm>
            <a:off x="6537572" y="563336"/>
            <a:ext cx="2135395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de-DE" altLang="de-DE" sz="2000">
                <a:latin typeface="Arial" charset="0"/>
              </a:rPr>
              <a:t>Categories:</a:t>
            </a:r>
          </a:p>
          <a:p>
            <a:pPr algn="ctr"/>
            <a:r>
              <a:rPr lang="de-DE" altLang="de-DE" sz="2000">
                <a:latin typeface="Arial" charset="0"/>
              </a:rPr>
              <a:t>edge</a:t>
            </a:r>
            <a:endParaRPr lang="de-DE" altLang="de-DE" sz="2000" dirty="0">
              <a:latin typeface="Arial" charset="0"/>
            </a:endParaRPr>
          </a:p>
        </p:txBody>
      </p:sp>
      <p:sp>
        <p:nvSpPr>
          <p:cNvPr id="48" name="Trapezoid 47"/>
          <p:cNvSpPr/>
          <p:nvPr/>
        </p:nvSpPr>
        <p:spPr>
          <a:xfrm flipV="1">
            <a:off x="251520" y="485231"/>
            <a:ext cx="2754076" cy="864096"/>
          </a:xfrm>
          <a:prstGeom prst="trapezoid">
            <a:avLst/>
          </a:prstGeo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49" name="Text Box 4"/>
          <p:cNvSpPr txBox="1">
            <a:spLocks noChangeArrowheads="1"/>
          </p:cNvSpPr>
          <p:nvPr/>
        </p:nvSpPr>
        <p:spPr bwMode="auto">
          <a:xfrm>
            <a:off x="560860" y="563336"/>
            <a:ext cx="2135395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de-DE" altLang="de-DE" sz="2000">
                <a:latin typeface="Arial" charset="0"/>
              </a:rPr>
              <a:t>Categories:</a:t>
            </a:r>
          </a:p>
          <a:p>
            <a:pPr algn="ctr"/>
            <a:r>
              <a:rPr lang="de-DE" altLang="de-DE" sz="2000" smtClean="0">
                <a:latin typeface="Arial" charset="0"/>
              </a:rPr>
              <a:t>plain, surface</a:t>
            </a:r>
            <a:endParaRPr lang="de-DE" altLang="de-DE" sz="2000" dirty="0">
              <a:latin typeface="Arial" charset="0"/>
            </a:endParaRPr>
          </a:p>
        </p:txBody>
      </p:sp>
      <p:sp>
        <p:nvSpPr>
          <p:cNvPr id="50" name="Trapezoid 49"/>
          <p:cNvSpPr/>
          <p:nvPr/>
        </p:nvSpPr>
        <p:spPr>
          <a:xfrm flipV="1">
            <a:off x="3257600" y="485231"/>
            <a:ext cx="2754076" cy="864096"/>
          </a:xfrm>
          <a:prstGeom prst="trapezoid">
            <a:avLst/>
          </a:prstGeo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51" name="Text Box 4"/>
          <p:cNvSpPr txBox="1">
            <a:spLocks noChangeArrowheads="1"/>
          </p:cNvSpPr>
          <p:nvPr/>
        </p:nvSpPr>
        <p:spPr bwMode="auto">
          <a:xfrm>
            <a:off x="3566940" y="563336"/>
            <a:ext cx="2135395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de-DE" altLang="de-DE" sz="2000">
                <a:latin typeface="Arial" charset="0"/>
              </a:rPr>
              <a:t>Categories:</a:t>
            </a:r>
          </a:p>
          <a:p>
            <a:pPr algn="ctr"/>
            <a:r>
              <a:rPr lang="de-DE" altLang="de-DE" sz="2000" smtClean="0">
                <a:latin typeface="Arial" charset="0"/>
              </a:rPr>
              <a:t>corner </a:t>
            </a:r>
            <a:endParaRPr lang="de-DE" altLang="de-DE" sz="20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434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 Box 4"/>
          <p:cNvSpPr txBox="1">
            <a:spLocks noChangeArrowheads="1"/>
          </p:cNvSpPr>
          <p:nvPr/>
        </p:nvSpPr>
        <p:spPr bwMode="auto">
          <a:xfrm>
            <a:off x="17724" y="5871959"/>
            <a:ext cx="91440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de-DE" altLang="de-DE" i="1" smtClean="0">
                <a:latin typeface="Arial" charset="0"/>
              </a:rPr>
              <a:t>In a categorial view: clearly arranged</a:t>
            </a:r>
            <a:endParaRPr lang="de-DE" altLang="de-DE" i="1" dirty="0">
              <a:latin typeface="Arial" charset="0"/>
            </a:endParaRPr>
          </a:p>
        </p:txBody>
      </p:sp>
      <p:cxnSp>
        <p:nvCxnSpPr>
          <p:cNvPr id="5" name="Gerade Verbindung 4"/>
          <p:cNvCxnSpPr/>
          <p:nvPr/>
        </p:nvCxnSpPr>
        <p:spPr>
          <a:xfrm>
            <a:off x="3923928" y="2708920"/>
            <a:ext cx="0" cy="2016224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Gerade Verbindung 6"/>
          <p:cNvCxnSpPr/>
          <p:nvPr/>
        </p:nvCxnSpPr>
        <p:spPr>
          <a:xfrm flipV="1">
            <a:off x="3293580" y="4671942"/>
            <a:ext cx="657317" cy="648072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Gerade Verbindung 11"/>
          <p:cNvCxnSpPr/>
          <p:nvPr/>
        </p:nvCxnSpPr>
        <p:spPr>
          <a:xfrm>
            <a:off x="3293580" y="5301208"/>
            <a:ext cx="1926492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Gerade Verbindung 13"/>
          <p:cNvCxnSpPr/>
          <p:nvPr/>
        </p:nvCxnSpPr>
        <p:spPr>
          <a:xfrm>
            <a:off x="3959376" y="4671942"/>
            <a:ext cx="1926492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Gerade Verbindung 26"/>
          <p:cNvCxnSpPr/>
          <p:nvPr/>
        </p:nvCxnSpPr>
        <p:spPr>
          <a:xfrm>
            <a:off x="3311304" y="5301208"/>
            <a:ext cx="1926492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Gerade Verbindung 27"/>
          <p:cNvCxnSpPr/>
          <p:nvPr/>
        </p:nvCxnSpPr>
        <p:spPr>
          <a:xfrm>
            <a:off x="3293580" y="3356992"/>
            <a:ext cx="1926492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Gerade Verbindung 28"/>
          <p:cNvCxnSpPr/>
          <p:nvPr/>
        </p:nvCxnSpPr>
        <p:spPr>
          <a:xfrm>
            <a:off x="3923928" y="2708920"/>
            <a:ext cx="1926492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Gerade Verbindung 29"/>
          <p:cNvCxnSpPr/>
          <p:nvPr/>
        </p:nvCxnSpPr>
        <p:spPr>
          <a:xfrm>
            <a:off x="3293580" y="3284984"/>
            <a:ext cx="0" cy="2016224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Gerade Verbindung 30"/>
          <p:cNvCxnSpPr/>
          <p:nvPr/>
        </p:nvCxnSpPr>
        <p:spPr>
          <a:xfrm>
            <a:off x="5260142" y="3303790"/>
            <a:ext cx="0" cy="2016224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Gerade Verbindung 31"/>
          <p:cNvCxnSpPr/>
          <p:nvPr/>
        </p:nvCxnSpPr>
        <p:spPr>
          <a:xfrm>
            <a:off x="5885868" y="2708920"/>
            <a:ext cx="0" cy="2016224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Gerade Verbindung 32"/>
          <p:cNvCxnSpPr/>
          <p:nvPr/>
        </p:nvCxnSpPr>
        <p:spPr>
          <a:xfrm flipV="1">
            <a:off x="3253818" y="2759411"/>
            <a:ext cx="657317" cy="648072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Gerade Verbindung 33"/>
          <p:cNvCxnSpPr/>
          <p:nvPr/>
        </p:nvCxnSpPr>
        <p:spPr>
          <a:xfrm flipV="1">
            <a:off x="5215239" y="2708920"/>
            <a:ext cx="657317" cy="648072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Gerade Verbindung 34"/>
          <p:cNvCxnSpPr/>
          <p:nvPr/>
        </p:nvCxnSpPr>
        <p:spPr>
          <a:xfrm flipV="1">
            <a:off x="5228551" y="4703836"/>
            <a:ext cx="657317" cy="648072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Ellipse 22"/>
          <p:cNvSpPr/>
          <p:nvPr/>
        </p:nvSpPr>
        <p:spPr>
          <a:xfrm>
            <a:off x="3779912" y="2492896"/>
            <a:ext cx="360040" cy="360040"/>
          </a:xfrm>
          <a:prstGeom prst="ellipse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24" name="Ellipse 23"/>
          <p:cNvSpPr/>
          <p:nvPr/>
        </p:nvSpPr>
        <p:spPr>
          <a:xfrm>
            <a:off x="3113560" y="3212976"/>
            <a:ext cx="360040" cy="360040"/>
          </a:xfrm>
          <a:prstGeom prst="ellipse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25" name="Ellipse 24"/>
          <p:cNvSpPr/>
          <p:nvPr/>
        </p:nvSpPr>
        <p:spPr>
          <a:xfrm>
            <a:off x="5705848" y="2528900"/>
            <a:ext cx="360040" cy="360040"/>
          </a:xfrm>
          <a:prstGeom prst="ellipse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26" name="Ellipse 25"/>
          <p:cNvSpPr/>
          <p:nvPr/>
        </p:nvSpPr>
        <p:spPr>
          <a:xfrm>
            <a:off x="5040052" y="3191575"/>
            <a:ext cx="360040" cy="360040"/>
          </a:xfrm>
          <a:prstGeom prst="ellipse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36" name="Ellipse 35"/>
          <p:cNvSpPr/>
          <p:nvPr/>
        </p:nvSpPr>
        <p:spPr>
          <a:xfrm>
            <a:off x="3732525" y="4491922"/>
            <a:ext cx="360040" cy="360040"/>
          </a:xfrm>
          <a:prstGeom prst="ellipse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37" name="Ellipse 36"/>
          <p:cNvSpPr/>
          <p:nvPr/>
        </p:nvSpPr>
        <p:spPr>
          <a:xfrm>
            <a:off x="5715810" y="4491922"/>
            <a:ext cx="360040" cy="360040"/>
          </a:xfrm>
          <a:prstGeom prst="ellipse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38" name="Ellipse 37"/>
          <p:cNvSpPr/>
          <p:nvPr/>
        </p:nvSpPr>
        <p:spPr>
          <a:xfrm>
            <a:off x="3113560" y="5121188"/>
            <a:ext cx="360040" cy="360040"/>
          </a:xfrm>
          <a:prstGeom prst="ellipse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39" name="Ellipse 38"/>
          <p:cNvSpPr/>
          <p:nvPr/>
        </p:nvSpPr>
        <p:spPr>
          <a:xfrm>
            <a:off x="5040052" y="5139994"/>
            <a:ext cx="360040" cy="360040"/>
          </a:xfrm>
          <a:prstGeom prst="ellipse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40" name="Parallelogramm 39"/>
          <p:cNvSpPr/>
          <p:nvPr/>
        </p:nvSpPr>
        <p:spPr>
          <a:xfrm rot="16200000" flipV="1">
            <a:off x="688455" y="2394854"/>
            <a:ext cx="2555815" cy="683411"/>
          </a:xfrm>
          <a:prstGeom prst="parallelogram">
            <a:avLst>
              <a:gd name="adj" fmla="val 86351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41" name="Rechteck 40"/>
          <p:cNvSpPr/>
          <p:nvPr/>
        </p:nvSpPr>
        <p:spPr>
          <a:xfrm>
            <a:off x="6987714" y="3870451"/>
            <a:ext cx="1961940" cy="1963022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42" name="Rechteck 41"/>
          <p:cNvSpPr/>
          <p:nvPr/>
        </p:nvSpPr>
        <p:spPr>
          <a:xfrm>
            <a:off x="6984225" y="1763413"/>
            <a:ext cx="1961940" cy="1963022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43" name="Parallelogramm 42"/>
          <p:cNvSpPr/>
          <p:nvPr/>
        </p:nvSpPr>
        <p:spPr>
          <a:xfrm rot="16200000" flipV="1">
            <a:off x="-180626" y="2489184"/>
            <a:ext cx="2555815" cy="683411"/>
          </a:xfrm>
          <a:prstGeom prst="parallelogram">
            <a:avLst>
              <a:gd name="adj" fmla="val 86351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44" name="Parallelogramm 43"/>
          <p:cNvSpPr/>
          <p:nvPr/>
        </p:nvSpPr>
        <p:spPr>
          <a:xfrm flipH="1" flipV="1">
            <a:off x="17723" y="4946554"/>
            <a:ext cx="2592287" cy="683411"/>
          </a:xfrm>
          <a:prstGeom prst="parallelogram">
            <a:avLst>
              <a:gd name="adj" fmla="val 99542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45" name="Parallelogramm 44"/>
          <p:cNvSpPr/>
          <p:nvPr/>
        </p:nvSpPr>
        <p:spPr>
          <a:xfrm flipH="1" flipV="1">
            <a:off x="211646" y="4108797"/>
            <a:ext cx="2628267" cy="683411"/>
          </a:xfrm>
          <a:prstGeom prst="parallelogram">
            <a:avLst>
              <a:gd name="adj" fmla="val 99542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46" name="Trapezoid 45"/>
          <p:cNvSpPr/>
          <p:nvPr/>
        </p:nvSpPr>
        <p:spPr>
          <a:xfrm flipV="1">
            <a:off x="6228232" y="485231"/>
            <a:ext cx="2754076" cy="864096"/>
          </a:xfrm>
          <a:prstGeom prst="trapezoid">
            <a:avLst/>
          </a:prstGeo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47" name="Text Box 4"/>
          <p:cNvSpPr txBox="1">
            <a:spLocks noChangeArrowheads="1"/>
          </p:cNvSpPr>
          <p:nvPr/>
        </p:nvSpPr>
        <p:spPr bwMode="auto">
          <a:xfrm>
            <a:off x="6537572" y="563336"/>
            <a:ext cx="2135395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de-DE" altLang="de-DE" sz="2000">
                <a:latin typeface="Arial" charset="0"/>
              </a:rPr>
              <a:t>Categories:</a:t>
            </a:r>
          </a:p>
          <a:p>
            <a:pPr algn="ctr"/>
            <a:r>
              <a:rPr lang="de-DE" altLang="de-DE" sz="2000">
                <a:latin typeface="Arial" charset="0"/>
              </a:rPr>
              <a:t>edge</a:t>
            </a:r>
            <a:endParaRPr lang="de-DE" altLang="de-DE" sz="2000" dirty="0">
              <a:latin typeface="Arial" charset="0"/>
            </a:endParaRPr>
          </a:p>
        </p:txBody>
      </p:sp>
      <p:sp>
        <p:nvSpPr>
          <p:cNvPr id="48" name="Trapezoid 47"/>
          <p:cNvSpPr/>
          <p:nvPr/>
        </p:nvSpPr>
        <p:spPr>
          <a:xfrm flipV="1">
            <a:off x="251520" y="485231"/>
            <a:ext cx="2754076" cy="864096"/>
          </a:xfrm>
          <a:prstGeom prst="trapezoid">
            <a:avLst/>
          </a:prstGeo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49" name="Text Box 4"/>
          <p:cNvSpPr txBox="1">
            <a:spLocks noChangeArrowheads="1"/>
          </p:cNvSpPr>
          <p:nvPr/>
        </p:nvSpPr>
        <p:spPr bwMode="auto">
          <a:xfrm>
            <a:off x="560860" y="563336"/>
            <a:ext cx="2135395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de-DE" altLang="de-DE" sz="2000">
                <a:latin typeface="Arial" charset="0"/>
              </a:rPr>
              <a:t>Categories:</a:t>
            </a:r>
          </a:p>
          <a:p>
            <a:pPr algn="ctr"/>
            <a:r>
              <a:rPr lang="de-DE" altLang="de-DE" sz="2000" smtClean="0">
                <a:latin typeface="Arial" charset="0"/>
              </a:rPr>
              <a:t>plain, surface</a:t>
            </a:r>
            <a:endParaRPr lang="de-DE" altLang="de-DE" sz="2000" dirty="0">
              <a:latin typeface="Arial" charset="0"/>
            </a:endParaRPr>
          </a:p>
        </p:txBody>
      </p:sp>
      <p:sp>
        <p:nvSpPr>
          <p:cNvPr id="50" name="Trapezoid 49"/>
          <p:cNvSpPr/>
          <p:nvPr/>
        </p:nvSpPr>
        <p:spPr>
          <a:xfrm flipV="1">
            <a:off x="3257600" y="485231"/>
            <a:ext cx="2754076" cy="864096"/>
          </a:xfrm>
          <a:prstGeom prst="trapezoid">
            <a:avLst/>
          </a:prstGeo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51" name="Text Box 4"/>
          <p:cNvSpPr txBox="1">
            <a:spLocks noChangeArrowheads="1"/>
          </p:cNvSpPr>
          <p:nvPr/>
        </p:nvSpPr>
        <p:spPr bwMode="auto">
          <a:xfrm>
            <a:off x="3566940" y="563336"/>
            <a:ext cx="2135395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de-DE" altLang="de-DE" sz="2000">
                <a:latin typeface="Arial" charset="0"/>
              </a:rPr>
              <a:t>Categories:</a:t>
            </a:r>
          </a:p>
          <a:p>
            <a:pPr algn="ctr"/>
            <a:r>
              <a:rPr lang="de-DE" altLang="de-DE" sz="2000" smtClean="0">
                <a:latin typeface="Arial" charset="0"/>
              </a:rPr>
              <a:t>corner </a:t>
            </a:r>
            <a:endParaRPr lang="de-DE" altLang="de-DE" sz="20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6949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141</Words>
  <Application>Microsoft Office PowerPoint</Application>
  <PresentationFormat>Bildschirmpräsentation (4:3)</PresentationFormat>
  <Paragraphs>54</Paragraphs>
  <Slides>10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10</vt:i4>
      </vt:variant>
    </vt:vector>
  </HeadingPairs>
  <TitlesOfParts>
    <vt:vector size="11" baseType="lpstr">
      <vt:lpstr>Larissa-Design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lachmayer</dc:creator>
  <cp:lastModifiedBy>lachmayer</cp:lastModifiedBy>
  <cp:revision>64</cp:revision>
  <cp:lastPrinted>2014-03-06T23:01:09Z</cp:lastPrinted>
  <dcterms:created xsi:type="dcterms:W3CDTF">2014-02-13T22:26:51Z</dcterms:created>
  <dcterms:modified xsi:type="dcterms:W3CDTF">2014-11-13T23:52:15Z</dcterms:modified>
</cp:coreProperties>
</file>